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1"/>
  </p:notesMasterIdLst>
  <p:sldIdLst>
    <p:sldId id="311" r:id="rId2"/>
    <p:sldId id="258" r:id="rId3"/>
    <p:sldId id="259" r:id="rId4"/>
    <p:sldId id="261" r:id="rId5"/>
    <p:sldId id="262" r:id="rId6"/>
    <p:sldId id="263" r:id="rId7"/>
    <p:sldId id="264" r:id="rId8"/>
    <p:sldId id="313" r:id="rId9"/>
    <p:sldId id="266" r:id="rId10"/>
    <p:sldId id="312" r:id="rId11"/>
    <p:sldId id="267" r:id="rId12"/>
    <p:sldId id="268" r:id="rId13"/>
    <p:sldId id="269" r:id="rId14"/>
    <p:sldId id="270" r:id="rId15"/>
    <p:sldId id="271" r:id="rId16"/>
    <p:sldId id="272" r:id="rId17"/>
    <p:sldId id="314" r:id="rId18"/>
    <p:sldId id="273" r:id="rId19"/>
    <p:sldId id="274" r:id="rId20"/>
    <p:sldId id="275" r:id="rId21"/>
    <p:sldId id="276" r:id="rId22"/>
    <p:sldId id="316" r:id="rId23"/>
    <p:sldId id="277" r:id="rId24"/>
    <p:sldId id="278" r:id="rId25"/>
    <p:sldId id="279" r:id="rId26"/>
    <p:sldId id="280" r:id="rId27"/>
    <p:sldId id="315" r:id="rId28"/>
    <p:sldId id="281" r:id="rId29"/>
    <p:sldId id="282" r:id="rId30"/>
    <p:sldId id="317" r:id="rId31"/>
    <p:sldId id="319" r:id="rId32"/>
    <p:sldId id="283" r:id="rId33"/>
    <p:sldId id="318" r:id="rId34"/>
    <p:sldId id="320" r:id="rId35"/>
    <p:sldId id="323" r:id="rId36"/>
    <p:sldId id="287" r:id="rId37"/>
    <p:sldId id="288" r:id="rId38"/>
    <p:sldId id="321" r:id="rId39"/>
    <p:sldId id="324" r:id="rId40"/>
    <p:sldId id="325" r:id="rId41"/>
    <p:sldId id="326" r:id="rId42"/>
    <p:sldId id="330" r:id="rId43"/>
    <p:sldId id="335" r:id="rId44"/>
    <p:sldId id="331" r:id="rId45"/>
    <p:sldId id="341" r:id="rId46"/>
    <p:sldId id="342" r:id="rId47"/>
    <p:sldId id="340" r:id="rId48"/>
    <p:sldId id="329" r:id="rId49"/>
    <p:sldId id="328" r:id="rId50"/>
    <p:sldId id="294" r:id="rId51"/>
    <p:sldId id="334" r:id="rId52"/>
    <p:sldId id="332" r:id="rId53"/>
    <p:sldId id="295" r:id="rId54"/>
    <p:sldId id="296" r:id="rId55"/>
    <p:sldId id="336" r:id="rId56"/>
    <p:sldId id="285" r:id="rId57"/>
    <p:sldId id="286" r:id="rId58"/>
    <p:sldId id="289" r:id="rId59"/>
    <p:sldId id="290" r:id="rId60"/>
    <p:sldId id="291" r:id="rId61"/>
    <p:sldId id="292" r:id="rId62"/>
    <p:sldId id="337" r:id="rId63"/>
    <p:sldId id="339" r:id="rId64"/>
    <p:sldId id="338" r:id="rId65"/>
    <p:sldId id="333"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50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DDE5E67-DBCB-429C-8626-38741138CA57}" type="datetimeFigureOut">
              <a:rPr lang="en-IN" smtClean="0"/>
              <a:t>12-12-2019</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EBEBFCF-8A0B-47E4-AFA5-E5A81142BC44}" type="slidenum">
              <a:rPr lang="en-IN" smtClean="0"/>
              <a:t>‹#›</a:t>
            </a:fld>
            <a:endParaRPr lang="en-IN"/>
          </a:p>
        </p:txBody>
      </p:sp>
    </p:spTree>
    <p:extLst>
      <p:ext uri="{BB962C8B-B14F-4D97-AF65-F5344CB8AC3E}">
        <p14:creationId xmlns:p14="http://schemas.microsoft.com/office/powerpoint/2010/main" val="51891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BEBFCF-8A0B-47E4-AFA5-E5A81142BC44}" type="slidenum">
              <a:rPr lang="en-IN" smtClean="0"/>
              <a:t>53</a:t>
            </a:fld>
            <a:endParaRPr lang="en-IN"/>
          </a:p>
        </p:txBody>
      </p:sp>
    </p:spTree>
    <p:extLst>
      <p:ext uri="{BB962C8B-B14F-4D97-AF65-F5344CB8AC3E}">
        <p14:creationId xmlns:p14="http://schemas.microsoft.com/office/powerpoint/2010/main" val="303450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BEBFCF-8A0B-47E4-AFA5-E5A81142BC44}" type="slidenum">
              <a:rPr lang="en-IN" smtClean="0"/>
              <a:t>55</a:t>
            </a:fld>
            <a:endParaRPr lang="en-IN"/>
          </a:p>
        </p:txBody>
      </p:sp>
    </p:spTree>
    <p:extLst>
      <p:ext uri="{BB962C8B-B14F-4D97-AF65-F5344CB8AC3E}">
        <p14:creationId xmlns:p14="http://schemas.microsoft.com/office/powerpoint/2010/main" val="1245132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BEBFCF-8A0B-47E4-AFA5-E5A81142BC44}" type="slidenum">
              <a:rPr lang="en-IN" smtClean="0"/>
              <a:t>58</a:t>
            </a:fld>
            <a:endParaRPr lang="en-IN"/>
          </a:p>
        </p:txBody>
      </p:sp>
    </p:spTree>
    <p:extLst>
      <p:ext uri="{BB962C8B-B14F-4D97-AF65-F5344CB8AC3E}">
        <p14:creationId xmlns:p14="http://schemas.microsoft.com/office/powerpoint/2010/main" val="982536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7042899" y="5887563"/>
            <a:ext cx="1458988" cy="33552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053164" y="2547937"/>
            <a:ext cx="7037671" cy="6350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DejaVu Sans"/>
                <a:cs typeface="DejaVu Sans"/>
              </a:defRPr>
            </a:lvl1pPr>
          </a:lstStyle>
          <a:p>
            <a:endParaRPr/>
          </a:p>
        </p:txBody>
      </p:sp>
      <p:sp>
        <p:nvSpPr>
          <p:cNvPr id="3" name="Holder 3"/>
          <p:cNvSpPr>
            <a:spLocks noGrp="1"/>
          </p:cNvSpPr>
          <p:nvPr>
            <p:ph type="body" idx="1"/>
          </p:nvPr>
        </p:nvSpPr>
        <p:spPr/>
        <p:txBody>
          <a:bodyPr lIns="0" tIns="0" rIns="0" bIns="0"/>
          <a:lstStyle>
            <a:lvl1pPr>
              <a:defRPr sz="1300" b="0" i="0">
                <a:solidFill>
                  <a:schemeClr val="bg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DejaVu Sans"/>
                <a:cs typeface="DejaVu Sans"/>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DejaVu Sans"/>
                <a:cs typeface="DejaVu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70752" y="483615"/>
            <a:ext cx="7402494" cy="1303020"/>
          </a:xfrm>
          <a:prstGeom prst="rect">
            <a:avLst/>
          </a:prstGeom>
        </p:spPr>
        <p:txBody>
          <a:bodyPr wrap="square" lIns="0" tIns="0" rIns="0" bIns="0">
            <a:spAutoFit/>
          </a:bodyPr>
          <a:lstStyle>
            <a:lvl1pPr>
              <a:defRPr sz="2800" b="0" i="0">
                <a:solidFill>
                  <a:schemeClr val="tx1"/>
                </a:solidFill>
                <a:latin typeface="DejaVu Sans"/>
                <a:cs typeface="DejaVu Sans"/>
              </a:defRPr>
            </a:lvl1pPr>
          </a:lstStyle>
          <a:p>
            <a:endParaRPr/>
          </a:p>
        </p:txBody>
      </p:sp>
      <p:sp>
        <p:nvSpPr>
          <p:cNvPr id="3" name="Holder 3"/>
          <p:cNvSpPr>
            <a:spLocks noGrp="1"/>
          </p:cNvSpPr>
          <p:nvPr>
            <p:ph type="body" idx="1"/>
          </p:nvPr>
        </p:nvSpPr>
        <p:spPr>
          <a:xfrm>
            <a:off x="262011" y="1417637"/>
            <a:ext cx="8619977" cy="3595370"/>
          </a:xfrm>
          <a:prstGeom prst="rect">
            <a:avLst/>
          </a:prstGeom>
        </p:spPr>
        <p:txBody>
          <a:bodyPr wrap="square" lIns="0" tIns="0" rIns="0" bIns="0">
            <a:spAutoFit/>
          </a:bodyPr>
          <a:lstStyle>
            <a:lvl1pPr>
              <a:defRPr sz="1300" b="0" i="0">
                <a:solidFill>
                  <a:schemeClr val="bg1"/>
                </a:solidFill>
                <a:latin typeface="Courier New"/>
                <a:cs typeface="Courier New"/>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12/12/2019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7" name="MSIPCMContentMarking" descr="{&quot;HashCode&quot;:24823256,&quot;Placement&quot;:&quot;Footer&quot;}">
            <a:extLst>
              <a:ext uri="{FF2B5EF4-FFF2-40B4-BE49-F238E27FC236}">
                <a16:creationId xmlns:a16="http://schemas.microsoft.com/office/drawing/2014/main" id="{EC968059-E43A-4E14-82B8-86AB61641B9C}"/>
              </a:ext>
            </a:extLst>
          </p:cNvPr>
          <p:cNvSpPr txBox="1"/>
          <p:nvPr userDrawn="1"/>
        </p:nvSpPr>
        <p:spPr>
          <a:xfrm>
            <a:off x="0" y="6595656"/>
            <a:ext cx="1339839" cy="262344"/>
          </a:xfrm>
          <a:prstGeom prst="rect">
            <a:avLst/>
          </a:prstGeom>
          <a:noFill/>
        </p:spPr>
        <p:txBody>
          <a:bodyPr vert="horz" wrap="square" lIns="0" tIns="0" rIns="0" bIns="0" rtlCol="0" anchor="ctr" anchorCtr="1">
            <a:spAutoFit/>
          </a:bodyPr>
          <a:lstStyle/>
          <a:p>
            <a:pPr algn="l">
              <a:spcBef>
                <a:spcPts val="0"/>
              </a:spcBef>
              <a:spcAft>
                <a:spcPts val="0"/>
              </a:spcAft>
            </a:pPr>
            <a:r>
              <a:rPr lang="en-IN" sz="1000">
                <a:solidFill>
                  <a:srgbClr val="000000"/>
                </a:solidFill>
                <a:latin typeface="Calibri" panose="020F0502020204030204" pitchFamily="34" charset="0"/>
              </a:rPr>
              <a:t>Classification: Public</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nginx.org/en/linux_packages.html#mainlin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log.webfaction.com/2008/12/a-"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blog.webfaction.com/2008/12/a-"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nginx.org/packages/mainline/debian/" TargetMode="External"/><Relationship Id="rId2" Type="http://schemas.openxmlformats.org/officeDocument/2006/relationships/hyperlink" Target="mailto:docker-maint@nginx.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mailto:docker@52.10.213.150"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nginx.com/blog/deployin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hyperlink" Target="http://sarah.is/ExcitedAboutMicroservices" TargetMode="External"/><Relationship Id="rId4" Type="http://schemas.openxmlformats.org/officeDocument/2006/relationships/image" Target="../media/image35.jpg"/></Relationships>
</file>

<file path=ppt/slides/_rels/slide7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nginx.org/en/linux_packages.html#mainline"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us.archive.ubuntu.com/ubuntu/" TargetMode="External"/><Relationship Id="rId5" Type="http://schemas.openxmlformats.org/officeDocument/2006/relationships/hyperlink" Target="http://nginx.org/packages/mainline/ubuntu/" TargetMode="External"/><Relationship Id="rId4" Type="http://schemas.openxmlformats.org/officeDocument/2006/relationships/hyperlink" Target="http://nginx.org/keys/nginx_signing.ke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590800" y="2667000"/>
            <a:ext cx="4064000" cy="93980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425267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211974" y="1371600"/>
            <a:ext cx="8732520" cy="3724275"/>
            <a:chOff x="211974" y="1371600"/>
            <a:chExt cx="8732520" cy="3724275"/>
          </a:xfrm>
        </p:grpSpPr>
        <p:sp>
          <p:nvSpPr>
            <p:cNvPr id="4" name="object 4"/>
            <p:cNvSpPr/>
            <p:nvPr/>
          </p:nvSpPr>
          <p:spPr>
            <a:xfrm>
              <a:off x="211974" y="1371600"/>
              <a:ext cx="8732519" cy="372409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76468" y="1417637"/>
              <a:ext cx="8605520" cy="3595370"/>
            </a:xfrm>
            <a:custGeom>
              <a:avLst/>
              <a:gdLst/>
              <a:ahLst/>
              <a:cxnLst/>
              <a:rect l="l" t="t" r="r" b="b"/>
              <a:pathLst>
                <a:path w="8605520" h="3595370">
                  <a:moveTo>
                    <a:pt x="8605098" y="0"/>
                  </a:moveTo>
                  <a:lnTo>
                    <a:pt x="0" y="0"/>
                  </a:lnTo>
                  <a:lnTo>
                    <a:pt x="0" y="3595281"/>
                  </a:lnTo>
                  <a:lnTo>
                    <a:pt x="8605098" y="3595281"/>
                  </a:lnTo>
                  <a:lnTo>
                    <a:pt x="8605098" y="0"/>
                  </a:lnTo>
                  <a:close/>
                </a:path>
              </a:pathLst>
            </a:custGeom>
            <a:solidFill>
              <a:srgbClr val="000000"/>
            </a:solidFill>
          </p:spPr>
          <p:txBody>
            <a:bodyPr wrap="square" lIns="0" tIns="0" rIns="0" bIns="0" rtlCol="0"/>
            <a:lstStyle/>
            <a:p>
              <a:endParaRPr/>
            </a:p>
          </p:txBody>
        </p:sp>
        <p:sp>
          <p:nvSpPr>
            <p:cNvPr id="6" name="object 6"/>
            <p:cNvSpPr/>
            <p:nvPr/>
          </p:nvSpPr>
          <p:spPr>
            <a:xfrm>
              <a:off x="276468" y="1417637"/>
              <a:ext cx="8605520" cy="3595370"/>
            </a:xfrm>
            <a:custGeom>
              <a:avLst/>
              <a:gdLst/>
              <a:ahLst/>
              <a:cxnLst/>
              <a:rect l="l" t="t" r="r" b="b"/>
              <a:pathLst>
                <a:path w="8605520" h="3595370">
                  <a:moveTo>
                    <a:pt x="0" y="0"/>
                  </a:moveTo>
                  <a:lnTo>
                    <a:pt x="8605093" y="0"/>
                  </a:lnTo>
                  <a:lnTo>
                    <a:pt x="8605093" y="3595277"/>
                  </a:lnTo>
                  <a:lnTo>
                    <a:pt x="0" y="3595277"/>
                  </a:lnTo>
                  <a:lnTo>
                    <a:pt x="0" y="0"/>
                  </a:lnTo>
                  <a:close/>
                </a:path>
              </a:pathLst>
            </a:custGeom>
            <a:ln w="38099">
              <a:solidFill>
                <a:srgbClr val="FFFFFF"/>
              </a:solidFill>
            </a:ln>
          </p:spPr>
          <p:txBody>
            <a:bodyPr wrap="square" lIns="0" tIns="0" rIns="0" bIns="0" rtlCol="0"/>
            <a:lstStyle/>
            <a:p>
              <a:endParaRPr/>
            </a:p>
          </p:txBody>
        </p:sp>
      </p:grpSp>
      <p:sp>
        <p:nvSpPr>
          <p:cNvPr id="7" name="object 7"/>
          <p:cNvSpPr txBox="1">
            <a:spLocks noGrp="1"/>
          </p:cNvSpPr>
          <p:nvPr>
            <p:ph type="body" idx="1"/>
          </p:nvPr>
        </p:nvSpPr>
        <p:spPr>
          <a:xfrm>
            <a:off x="623777" y="1828800"/>
            <a:ext cx="4329224" cy="1232389"/>
          </a:xfrm>
          <a:prstGeom prst="rect">
            <a:avLst/>
          </a:prstGeom>
        </p:spPr>
        <p:txBody>
          <a:bodyPr vert="horz" wrap="square" lIns="0" tIns="113665" rIns="0" bIns="0" rtlCol="0">
            <a:spAutoFit/>
          </a:bodyPr>
          <a:lstStyle/>
          <a:p>
            <a:pPr marL="104775">
              <a:lnSpc>
                <a:spcPts val="1530"/>
              </a:lnSpc>
              <a:spcBef>
                <a:spcPts val="895"/>
              </a:spcBef>
            </a:pPr>
            <a:r>
              <a:rPr lang="en-IN" dirty="0" err="1">
                <a:solidFill>
                  <a:srgbClr val="A6A6A6"/>
                </a:solidFill>
              </a:rPr>
              <a:t>sudo</a:t>
            </a:r>
            <a:r>
              <a:rPr lang="en-IN" dirty="0">
                <a:solidFill>
                  <a:srgbClr val="A6A6A6"/>
                </a:solidFill>
              </a:rPr>
              <a:t> apt-get update</a:t>
            </a:r>
          </a:p>
          <a:p>
            <a:pPr marL="104775">
              <a:lnSpc>
                <a:spcPts val="1530"/>
              </a:lnSpc>
              <a:spcBef>
                <a:spcPts val="895"/>
              </a:spcBef>
            </a:pPr>
            <a:r>
              <a:rPr lang="en-IN" dirty="0" err="1">
                <a:solidFill>
                  <a:srgbClr val="A6A6A6"/>
                </a:solidFill>
              </a:rPr>
              <a:t>sudo</a:t>
            </a:r>
            <a:r>
              <a:rPr lang="en-IN" dirty="0">
                <a:solidFill>
                  <a:srgbClr val="A6A6A6"/>
                </a:solidFill>
              </a:rPr>
              <a:t> apt -y install </a:t>
            </a:r>
            <a:r>
              <a:rPr lang="en-IN" dirty="0" err="1">
                <a:solidFill>
                  <a:srgbClr val="A6A6A6"/>
                </a:solidFill>
              </a:rPr>
              <a:t>nginx</a:t>
            </a:r>
            <a:endParaRPr lang="en-IN" dirty="0">
              <a:solidFill>
                <a:srgbClr val="A6A6A6"/>
              </a:solidFill>
            </a:endParaRPr>
          </a:p>
          <a:p>
            <a:pPr marL="104775">
              <a:lnSpc>
                <a:spcPts val="1530"/>
              </a:lnSpc>
              <a:spcBef>
                <a:spcPts val="895"/>
              </a:spcBef>
            </a:pPr>
            <a:r>
              <a:rPr lang="en-IN" dirty="0">
                <a:solidFill>
                  <a:srgbClr val="A6A6A6"/>
                </a:solidFill>
              </a:rPr>
              <a:t>service </a:t>
            </a:r>
            <a:r>
              <a:rPr lang="en-IN" dirty="0" err="1">
                <a:solidFill>
                  <a:srgbClr val="A6A6A6"/>
                </a:solidFill>
              </a:rPr>
              <a:t>nginx</a:t>
            </a:r>
            <a:r>
              <a:rPr lang="en-IN" dirty="0">
                <a:solidFill>
                  <a:srgbClr val="A6A6A6"/>
                </a:solidFill>
              </a:rPr>
              <a:t> status</a:t>
            </a:r>
          </a:p>
          <a:p>
            <a:pPr marL="104775">
              <a:lnSpc>
                <a:spcPts val="1530"/>
              </a:lnSpc>
              <a:spcBef>
                <a:spcPts val="895"/>
              </a:spcBef>
            </a:pPr>
            <a:endParaRPr lang="en-IN" dirty="0">
              <a:solidFill>
                <a:srgbClr val="A6A6A6"/>
              </a:solidFill>
            </a:endParaRPr>
          </a:p>
        </p:txBody>
      </p:sp>
      <p:sp>
        <p:nvSpPr>
          <p:cNvPr id="8" name="object 8"/>
          <p:cNvSpPr txBox="1">
            <a:spLocks noGrp="1"/>
          </p:cNvSpPr>
          <p:nvPr>
            <p:ph type="title"/>
          </p:nvPr>
        </p:nvSpPr>
        <p:spPr>
          <a:xfrm>
            <a:off x="535940" y="307657"/>
            <a:ext cx="5331460" cy="505267"/>
          </a:xfrm>
          <a:prstGeom prst="rect">
            <a:avLst/>
          </a:prstGeom>
        </p:spPr>
        <p:txBody>
          <a:bodyPr vert="horz" wrap="square" lIns="0" tIns="12700" rIns="0" bIns="0" rtlCol="0">
            <a:spAutoFit/>
          </a:bodyPr>
          <a:lstStyle/>
          <a:p>
            <a:pPr marL="12700">
              <a:lnSpc>
                <a:spcPct val="100000"/>
              </a:lnSpc>
              <a:spcBef>
                <a:spcPts val="100"/>
              </a:spcBef>
            </a:pPr>
            <a:r>
              <a:rPr sz="3200" spc="-150" dirty="0">
                <a:solidFill>
                  <a:srgbClr val="11872B"/>
                </a:solidFill>
              </a:rPr>
              <a:t>Installation</a:t>
            </a:r>
            <a:r>
              <a:rPr lang="en-IN" sz="3200" spc="-150" dirty="0">
                <a:solidFill>
                  <a:srgbClr val="11872B"/>
                </a:solidFill>
              </a:rPr>
              <a:t> at ubuntu 16.04</a:t>
            </a:r>
            <a:endParaRPr sz="3200" dirty="0"/>
          </a:p>
        </p:txBody>
      </p:sp>
      <p:sp>
        <p:nvSpPr>
          <p:cNvPr id="9" name="object 9"/>
          <p:cNvSpPr txBox="1"/>
          <p:nvPr/>
        </p:nvSpPr>
        <p:spPr>
          <a:xfrm>
            <a:off x="4070060" y="5983697"/>
            <a:ext cx="4739005" cy="299720"/>
          </a:xfrm>
          <a:prstGeom prst="rect">
            <a:avLst/>
          </a:prstGeom>
        </p:spPr>
        <p:txBody>
          <a:bodyPr vert="horz" wrap="square" lIns="0" tIns="12700" rIns="0" bIns="0" rtlCol="0">
            <a:spAutoFit/>
          </a:bodyPr>
          <a:lstStyle/>
          <a:p>
            <a:pPr marL="12700">
              <a:lnSpc>
                <a:spcPct val="100000"/>
              </a:lnSpc>
              <a:spcBef>
                <a:spcPts val="100"/>
              </a:spcBef>
            </a:pPr>
            <a:r>
              <a:rPr sz="1800" u="sng" spc="-100" dirty="0">
                <a:solidFill>
                  <a:srgbClr val="11872B"/>
                </a:solidFill>
                <a:uFill>
                  <a:solidFill>
                    <a:srgbClr val="009638"/>
                  </a:solidFill>
                </a:uFill>
                <a:latin typeface="Trebuchet MS"/>
                <a:cs typeface="Trebuchet MS"/>
                <a:hlinkClick r:id="rId4"/>
              </a:rPr>
              <a:t>http://nginx.org/en/linux_packages.html#mainline</a:t>
            </a:r>
            <a:endParaRPr sz="1800">
              <a:latin typeface="Trebuchet MS"/>
              <a:cs typeface="Trebuchet MS"/>
            </a:endParaRPr>
          </a:p>
        </p:txBody>
      </p:sp>
    </p:spTree>
    <p:extLst>
      <p:ext uri="{BB962C8B-B14F-4D97-AF65-F5344CB8AC3E}">
        <p14:creationId xmlns:p14="http://schemas.microsoft.com/office/powerpoint/2010/main" val="3783418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307657"/>
            <a:ext cx="3303904" cy="513080"/>
          </a:xfrm>
          <a:prstGeom prst="rect">
            <a:avLst/>
          </a:prstGeom>
        </p:spPr>
        <p:txBody>
          <a:bodyPr vert="horz" wrap="square" lIns="0" tIns="12700" rIns="0" bIns="0" rtlCol="0">
            <a:spAutoFit/>
          </a:bodyPr>
          <a:lstStyle/>
          <a:p>
            <a:pPr marL="12700">
              <a:lnSpc>
                <a:spcPct val="100000"/>
              </a:lnSpc>
              <a:spcBef>
                <a:spcPts val="100"/>
              </a:spcBef>
            </a:pPr>
            <a:r>
              <a:rPr sz="3200" spc="-120" dirty="0">
                <a:solidFill>
                  <a:srgbClr val="11872B"/>
                </a:solidFill>
              </a:rPr>
              <a:t>Verify </a:t>
            </a:r>
            <a:r>
              <a:rPr sz="3200" spc="-235" dirty="0">
                <a:solidFill>
                  <a:srgbClr val="11872B"/>
                </a:solidFill>
              </a:rPr>
              <a:t>it’s</a:t>
            </a:r>
            <a:r>
              <a:rPr sz="3200" spc="-505" dirty="0">
                <a:solidFill>
                  <a:srgbClr val="11872B"/>
                </a:solidFill>
              </a:rPr>
              <a:t> </a:t>
            </a:r>
            <a:r>
              <a:rPr sz="3200" spc="-135" dirty="0">
                <a:solidFill>
                  <a:srgbClr val="11872B"/>
                </a:solidFill>
              </a:rPr>
              <a:t>working</a:t>
            </a:r>
            <a:endParaRPr sz="3200"/>
          </a:p>
        </p:txBody>
      </p:sp>
      <p:grpSp>
        <p:nvGrpSpPr>
          <p:cNvPr id="4" name="object 4"/>
          <p:cNvGrpSpPr/>
          <p:nvPr/>
        </p:nvGrpSpPr>
        <p:grpSpPr>
          <a:xfrm>
            <a:off x="236912" y="2011679"/>
            <a:ext cx="5149850" cy="1766570"/>
            <a:chOff x="236912" y="2011679"/>
            <a:chExt cx="5149850" cy="1766570"/>
          </a:xfrm>
        </p:grpSpPr>
        <p:sp>
          <p:nvSpPr>
            <p:cNvPr id="5" name="object 5"/>
            <p:cNvSpPr/>
            <p:nvPr/>
          </p:nvSpPr>
          <p:spPr>
            <a:xfrm>
              <a:off x="236912" y="2011679"/>
              <a:ext cx="5149735" cy="176645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2388" y="2054478"/>
              <a:ext cx="5019040" cy="1640205"/>
            </a:xfrm>
            <a:custGeom>
              <a:avLst/>
              <a:gdLst/>
              <a:ahLst/>
              <a:cxnLst/>
              <a:rect l="l" t="t" r="r" b="b"/>
              <a:pathLst>
                <a:path w="5019040" h="1640204">
                  <a:moveTo>
                    <a:pt x="5018911" y="0"/>
                  </a:moveTo>
                  <a:lnTo>
                    <a:pt x="0" y="0"/>
                  </a:lnTo>
                  <a:lnTo>
                    <a:pt x="0" y="1639608"/>
                  </a:lnTo>
                  <a:lnTo>
                    <a:pt x="5018911" y="1639608"/>
                  </a:lnTo>
                  <a:lnTo>
                    <a:pt x="5018911" y="0"/>
                  </a:lnTo>
                  <a:close/>
                </a:path>
              </a:pathLst>
            </a:custGeom>
            <a:solidFill>
              <a:srgbClr val="000000"/>
            </a:solidFill>
          </p:spPr>
          <p:txBody>
            <a:bodyPr wrap="square" lIns="0" tIns="0" rIns="0" bIns="0" rtlCol="0"/>
            <a:lstStyle/>
            <a:p>
              <a:endParaRPr/>
            </a:p>
          </p:txBody>
        </p:sp>
        <p:sp>
          <p:nvSpPr>
            <p:cNvPr id="7" name="object 7"/>
            <p:cNvSpPr/>
            <p:nvPr/>
          </p:nvSpPr>
          <p:spPr>
            <a:xfrm>
              <a:off x="302388" y="2054478"/>
              <a:ext cx="5019040" cy="1640205"/>
            </a:xfrm>
            <a:custGeom>
              <a:avLst/>
              <a:gdLst/>
              <a:ahLst/>
              <a:cxnLst/>
              <a:rect l="l" t="t" r="r" b="b"/>
              <a:pathLst>
                <a:path w="5019040" h="1640204">
                  <a:moveTo>
                    <a:pt x="0" y="0"/>
                  </a:moveTo>
                  <a:lnTo>
                    <a:pt x="5018906" y="0"/>
                  </a:lnTo>
                  <a:lnTo>
                    <a:pt x="5018906" y="1639608"/>
                  </a:lnTo>
                  <a:lnTo>
                    <a:pt x="0" y="1639608"/>
                  </a:lnTo>
                  <a:lnTo>
                    <a:pt x="0" y="0"/>
                  </a:lnTo>
                  <a:close/>
                </a:path>
              </a:pathLst>
            </a:custGeom>
            <a:ln w="38099">
              <a:solidFill>
                <a:srgbClr val="FFFFFF"/>
              </a:solidFill>
            </a:ln>
          </p:spPr>
          <p:txBody>
            <a:bodyPr wrap="square" lIns="0" tIns="0" rIns="0" bIns="0" rtlCol="0"/>
            <a:lstStyle/>
            <a:p>
              <a:endParaRPr/>
            </a:p>
          </p:txBody>
        </p:sp>
      </p:grpSp>
      <p:sp>
        <p:nvSpPr>
          <p:cNvPr id="8" name="object 8"/>
          <p:cNvSpPr txBox="1"/>
          <p:nvPr/>
        </p:nvSpPr>
        <p:spPr>
          <a:xfrm>
            <a:off x="381128" y="2366276"/>
            <a:ext cx="2601595" cy="1010919"/>
          </a:xfrm>
          <a:prstGeom prst="rect">
            <a:avLst/>
          </a:prstGeom>
        </p:spPr>
        <p:txBody>
          <a:bodyPr vert="horz" wrap="square" lIns="0" tIns="12700" rIns="0" bIns="0" rtlCol="0">
            <a:spAutoFit/>
          </a:bodyPr>
          <a:lstStyle/>
          <a:p>
            <a:pPr marL="12700">
              <a:lnSpc>
                <a:spcPts val="1530"/>
              </a:lnSpc>
              <a:spcBef>
                <a:spcPts val="100"/>
              </a:spcBef>
            </a:pPr>
            <a:r>
              <a:rPr sz="1300" dirty="0">
                <a:solidFill>
                  <a:srgbClr val="A6A6A6"/>
                </a:solidFill>
                <a:latin typeface="Courier New"/>
                <a:cs typeface="Courier New"/>
              </a:rPr>
              <a:t># </a:t>
            </a:r>
            <a:r>
              <a:rPr sz="1300" dirty="0">
                <a:solidFill>
                  <a:srgbClr val="FFFFFF"/>
                </a:solidFill>
                <a:latin typeface="Courier New"/>
                <a:cs typeface="Courier New"/>
              </a:rPr>
              <a:t>/etc/init.d/nginx</a:t>
            </a:r>
            <a:r>
              <a:rPr sz="1300" spc="-95" dirty="0">
                <a:solidFill>
                  <a:srgbClr val="FFFFFF"/>
                </a:solidFill>
                <a:latin typeface="Courier New"/>
                <a:cs typeface="Courier New"/>
              </a:rPr>
              <a:t> </a:t>
            </a:r>
            <a:r>
              <a:rPr sz="1300" dirty="0">
                <a:solidFill>
                  <a:srgbClr val="FFFFFF"/>
                </a:solidFill>
                <a:latin typeface="Courier New"/>
                <a:cs typeface="Courier New"/>
              </a:rPr>
              <a:t>status</a:t>
            </a:r>
            <a:endParaRPr sz="1300">
              <a:latin typeface="Courier New"/>
              <a:cs typeface="Courier New"/>
            </a:endParaRPr>
          </a:p>
          <a:p>
            <a:pPr marL="111760">
              <a:lnSpc>
                <a:spcPts val="1530"/>
              </a:lnSpc>
            </a:pPr>
            <a:r>
              <a:rPr sz="1300" dirty="0">
                <a:solidFill>
                  <a:srgbClr val="A6A6A6"/>
                </a:solidFill>
                <a:latin typeface="Courier New"/>
                <a:cs typeface="Courier New"/>
              </a:rPr>
              <a:t>* nginx </a:t>
            </a:r>
            <a:r>
              <a:rPr sz="1300" spc="-5" dirty="0">
                <a:solidFill>
                  <a:srgbClr val="A6A6A6"/>
                </a:solidFill>
                <a:latin typeface="Courier New"/>
                <a:cs typeface="Courier New"/>
              </a:rPr>
              <a:t>is</a:t>
            </a:r>
            <a:r>
              <a:rPr sz="1300" spc="-35" dirty="0">
                <a:solidFill>
                  <a:srgbClr val="A6A6A6"/>
                </a:solidFill>
                <a:latin typeface="Courier New"/>
                <a:cs typeface="Courier New"/>
              </a:rPr>
              <a:t> </a:t>
            </a:r>
            <a:r>
              <a:rPr sz="1300" dirty="0">
                <a:solidFill>
                  <a:srgbClr val="A6A6A6"/>
                </a:solidFill>
                <a:latin typeface="Courier New"/>
                <a:cs typeface="Courier New"/>
              </a:rPr>
              <a:t>running</a:t>
            </a:r>
            <a:endParaRPr sz="1300">
              <a:latin typeface="Courier New"/>
              <a:cs typeface="Courier New"/>
            </a:endParaRPr>
          </a:p>
          <a:p>
            <a:pPr>
              <a:lnSpc>
                <a:spcPct val="100000"/>
              </a:lnSpc>
              <a:spcBef>
                <a:spcPts val="10"/>
              </a:spcBef>
            </a:pPr>
            <a:endParaRPr sz="1350">
              <a:latin typeface="Courier New"/>
              <a:cs typeface="Courier New"/>
            </a:endParaRPr>
          </a:p>
          <a:p>
            <a:pPr marL="12700">
              <a:lnSpc>
                <a:spcPct val="100000"/>
              </a:lnSpc>
            </a:pPr>
            <a:r>
              <a:rPr sz="1300" dirty="0">
                <a:solidFill>
                  <a:srgbClr val="A6A6A6"/>
                </a:solidFill>
                <a:latin typeface="Courier New"/>
                <a:cs typeface="Courier New"/>
              </a:rPr>
              <a:t># </a:t>
            </a:r>
            <a:r>
              <a:rPr sz="1300" dirty="0">
                <a:solidFill>
                  <a:srgbClr val="FFFFFF"/>
                </a:solidFill>
                <a:latin typeface="Courier New"/>
                <a:cs typeface="Courier New"/>
              </a:rPr>
              <a:t>/usr/sbin/nginx</a:t>
            </a:r>
            <a:r>
              <a:rPr sz="1300" spc="-25" dirty="0">
                <a:solidFill>
                  <a:srgbClr val="FFFFFF"/>
                </a:solidFill>
                <a:latin typeface="Courier New"/>
                <a:cs typeface="Courier New"/>
              </a:rPr>
              <a:t> </a:t>
            </a:r>
            <a:r>
              <a:rPr sz="1300" dirty="0">
                <a:solidFill>
                  <a:srgbClr val="FFFFFF"/>
                </a:solidFill>
                <a:latin typeface="Courier New"/>
                <a:cs typeface="Courier New"/>
              </a:rPr>
              <a:t>–v</a:t>
            </a:r>
            <a:endParaRPr sz="1300">
              <a:latin typeface="Courier New"/>
              <a:cs typeface="Courier New"/>
            </a:endParaRPr>
          </a:p>
          <a:p>
            <a:pPr marL="12700">
              <a:lnSpc>
                <a:spcPct val="100000"/>
              </a:lnSpc>
              <a:spcBef>
                <a:spcPts val="40"/>
              </a:spcBef>
            </a:pPr>
            <a:r>
              <a:rPr sz="1300" dirty="0">
                <a:solidFill>
                  <a:srgbClr val="A6A6A6"/>
                </a:solidFill>
                <a:latin typeface="Courier New"/>
                <a:cs typeface="Courier New"/>
              </a:rPr>
              <a:t>nginx </a:t>
            </a:r>
            <a:r>
              <a:rPr sz="1300" spc="-5" dirty="0">
                <a:solidFill>
                  <a:srgbClr val="A6A6A6"/>
                </a:solidFill>
                <a:latin typeface="Courier New"/>
                <a:cs typeface="Courier New"/>
              </a:rPr>
              <a:t>version:</a:t>
            </a:r>
            <a:r>
              <a:rPr sz="1300" spc="-90" dirty="0">
                <a:solidFill>
                  <a:srgbClr val="A6A6A6"/>
                </a:solidFill>
                <a:latin typeface="Courier New"/>
                <a:cs typeface="Courier New"/>
              </a:rPr>
              <a:t> </a:t>
            </a:r>
            <a:r>
              <a:rPr sz="1300" dirty="0">
                <a:solidFill>
                  <a:srgbClr val="A6A6A6"/>
                </a:solidFill>
                <a:latin typeface="Courier New"/>
                <a:cs typeface="Courier New"/>
              </a:rPr>
              <a:t>nginx/1.7.0</a:t>
            </a:r>
            <a:endParaRPr sz="1300">
              <a:latin typeface="Courier New"/>
              <a:cs typeface="Courier New"/>
            </a:endParaRPr>
          </a:p>
        </p:txBody>
      </p:sp>
      <p:sp>
        <p:nvSpPr>
          <p:cNvPr id="9" name="object 9"/>
          <p:cNvSpPr/>
          <p:nvPr/>
        </p:nvSpPr>
        <p:spPr>
          <a:xfrm>
            <a:off x="2955798" y="2778056"/>
            <a:ext cx="6188202" cy="339578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6201"/>
            <a:ext cx="9144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042899" y="5887563"/>
            <a:ext cx="1458988" cy="33551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053164" y="2608897"/>
            <a:ext cx="4417060" cy="513080"/>
          </a:xfrm>
          <a:prstGeom prst="rect">
            <a:avLst/>
          </a:prstGeom>
        </p:spPr>
        <p:txBody>
          <a:bodyPr vert="horz" wrap="square" lIns="0" tIns="12700" rIns="0" bIns="0" rtlCol="0">
            <a:spAutoFit/>
          </a:bodyPr>
          <a:lstStyle/>
          <a:p>
            <a:pPr marL="12700">
              <a:lnSpc>
                <a:spcPct val="100000"/>
              </a:lnSpc>
              <a:spcBef>
                <a:spcPts val="100"/>
              </a:spcBef>
            </a:pPr>
            <a:r>
              <a:rPr sz="3200" spc="-90" dirty="0">
                <a:solidFill>
                  <a:srgbClr val="11872B"/>
                </a:solidFill>
              </a:rPr>
              <a:t>The </a:t>
            </a:r>
            <a:r>
              <a:rPr lang="en-IN" sz="3200" spc="-120" dirty="0">
                <a:solidFill>
                  <a:srgbClr val="11872B"/>
                </a:solidFill>
              </a:rPr>
              <a:t>basic components</a:t>
            </a:r>
            <a:endParaRPr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5940" y="589597"/>
            <a:ext cx="7847330" cy="1990288"/>
          </a:xfrm>
          <a:prstGeom prst="rect">
            <a:avLst/>
          </a:prstGeom>
        </p:spPr>
        <p:txBody>
          <a:bodyPr vert="horz" wrap="square" lIns="0" tIns="12700" rIns="0" bIns="0" rtlCol="0">
            <a:spAutoFit/>
          </a:bodyPr>
          <a:lstStyle/>
          <a:p>
            <a:pPr marL="12700">
              <a:lnSpc>
                <a:spcPct val="100000"/>
              </a:lnSpc>
              <a:spcBef>
                <a:spcPts val="100"/>
              </a:spcBef>
            </a:pPr>
            <a:r>
              <a:rPr sz="2800" spc="-75" dirty="0">
                <a:solidFill>
                  <a:srgbClr val="11872B"/>
                </a:solidFill>
                <a:latin typeface="DejaVu Sans"/>
                <a:cs typeface="DejaVu Sans"/>
              </a:rPr>
              <a:t>Where </a:t>
            </a:r>
            <a:r>
              <a:rPr sz="2800" spc="-165" dirty="0">
                <a:solidFill>
                  <a:srgbClr val="11872B"/>
                </a:solidFill>
                <a:latin typeface="DejaVu Sans"/>
                <a:cs typeface="DejaVu Sans"/>
              </a:rPr>
              <a:t>are </a:t>
            </a:r>
            <a:r>
              <a:rPr sz="2800" spc="-155" dirty="0">
                <a:solidFill>
                  <a:srgbClr val="11872B"/>
                </a:solidFill>
                <a:latin typeface="DejaVu Sans"/>
                <a:cs typeface="DejaVu Sans"/>
              </a:rPr>
              <a:t>the</a:t>
            </a:r>
            <a:r>
              <a:rPr sz="2800" spc="-365" dirty="0">
                <a:solidFill>
                  <a:srgbClr val="11872B"/>
                </a:solidFill>
                <a:latin typeface="DejaVu Sans"/>
                <a:cs typeface="DejaVu Sans"/>
              </a:rPr>
              <a:t> </a:t>
            </a:r>
            <a:r>
              <a:rPr sz="2800" spc="-155" dirty="0">
                <a:solidFill>
                  <a:srgbClr val="11872B"/>
                </a:solidFill>
                <a:latin typeface="DejaVu Sans"/>
                <a:cs typeface="DejaVu Sans"/>
              </a:rPr>
              <a:t>things</a:t>
            </a:r>
            <a:endParaRPr sz="2800" dirty="0">
              <a:latin typeface="DejaVu Sans"/>
              <a:cs typeface="DejaVu Sans"/>
            </a:endParaRPr>
          </a:p>
          <a:p>
            <a:pPr>
              <a:lnSpc>
                <a:spcPct val="100000"/>
              </a:lnSpc>
              <a:spcBef>
                <a:spcPts val="10"/>
              </a:spcBef>
            </a:pPr>
            <a:endParaRPr sz="2800" dirty="0">
              <a:latin typeface="DejaVu Sans"/>
              <a:cs typeface="DejaVu Sans"/>
            </a:endParaRPr>
          </a:p>
          <a:p>
            <a:pPr marL="355600" indent="-342900">
              <a:lnSpc>
                <a:spcPct val="100000"/>
              </a:lnSpc>
              <a:buFont typeface="Arial"/>
              <a:buChar char="•"/>
              <a:tabLst>
                <a:tab pos="354965" algn="l"/>
                <a:tab pos="355600" algn="l"/>
              </a:tabLst>
            </a:pPr>
            <a:r>
              <a:rPr sz="2000" spc="-70" dirty="0">
                <a:latin typeface="DejaVu Sans"/>
                <a:cs typeface="DejaVu Sans"/>
              </a:rPr>
              <a:t>NGINX </a:t>
            </a:r>
            <a:r>
              <a:rPr sz="2000" spc="-130" dirty="0">
                <a:latin typeface="DejaVu Sans"/>
                <a:cs typeface="DejaVu Sans"/>
              </a:rPr>
              <a:t>executable </a:t>
            </a:r>
            <a:r>
              <a:rPr sz="2000" spc="-160" dirty="0">
                <a:latin typeface="DejaVu Sans"/>
                <a:cs typeface="DejaVu Sans"/>
              </a:rPr>
              <a:t>is </a:t>
            </a:r>
            <a:r>
              <a:rPr sz="2000" spc="-215" dirty="0">
                <a:latin typeface="DejaVu Sans"/>
                <a:cs typeface="DejaVu Sans"/>
              </a:rPr>
              <a:t>at</a:t>
            </a:r>
            <a:r>
              <a:rPr sz="2000" spc="-480" dirty="0">
                <a:latin typeface="DejaVu Sans"/>
                <a:cs typeface="DejaVu Sans"/>
              </a:rPr>
              <a:t> </a:t>
            </a:r>
            <a:r>
              <a:rPr sz="2000" spc="20" dirty="0">
                <a:latin typeface="DejaVu Sans"/>
                <a:cs typeface="DejaVu Sans"/>
              </a:rPr>
              <a:t>/usr/sbin/nginx</a:t>
            </a:r>
            <a:endParaRPr sz="2000" dirty="0">
              <a:latin typeface="DejaVu Sans"/>
              <a:cs typeface="DejaVu Sans"/>
            </a:endParaRPr>
          </a:p>
          <a:p>
            <a:pPr marL="355600" indent="-342900">
              <a:lnSpc>
                <a:spcPct val="100000"/>
              </a:lnSpc>
              <a:spcBef>
                <a:spcPts val="730"/>
              </a:spcBef>
              <a:buFont typeface="Arial"/>
              <a:buChar char="•"/>
              <a:tabLst>
                <a:tab pos="354965" algn="l"/>
                <a:tab pos="355600" algn="l"/>
              </a:tabLst>
            </a:pPr>
            <a:r>
              <a:rPr sz="2000" spc="-165" dirty="0">
                <a:latin typeface="DejaVu Sans"/>
                <a:cs typeface="DejaVu Sans"/>
              </a:rPr>
              <a:t>Conﬁguration ﬁles </a:t>
            </a:r>
            <a:r>
              <a:rPr sz="2000" spc="-215" dirty="0">
                <a:latin typeface="DejaVu Sans"/>
                <a:cs typeface="DejaVu Sans"/>
              </a:rPr>
              <a:t>at</a:t>
            </a:r>
            <a:r>
              <a:rPr sz="2000" spc="-275" dirty="0">
                <a:latin typeface="DejaVu Sans"/>
                <a:cs typeface="DejaVu Sans"/>
              </a:rPr>
              <a:t> </a:t>
            </a:r>
            <a:r>
              <a:rPr sz="2000" spc="40" dirty="0">
                <a:latin typeface="DejaVu Sans"/>
                <a:cs typeface="DejaVu Sans"/>
              </a:rPr>
              <a:t>/etc/nginx</a:t>
            </a:r>
            <a:endParaRPr sz="2000" dirty="0">
              <a:latin typeface="DejaVu Sans"/>
              <a:cs typeface="DejaVu Sans"/>
            </a:endParaRPr>
          </a:p>
          <a:p>
            <a:pPr marL="355600" indent="-342900">
              <a:lnSpc>
                <a:spcPct val="100000"/>
              </a:lnSpc>
              <a:spcBef>
                <a:spcPts val="760"/>
              </a:spcBef>
              <a:buFont typeface="Arial"/>
              <a:buChar char="•"/>
              <a:tabLst>
                <a:tab pos="354965" algn="l"/>
                <a:tab pos="355600" algn="l"/>
              </a:tabLst>
            </a:pPr>
            <a:r>
              <a:rPr sz="2000" spc="-30" dirty="0">
                <a:latin typeface="DejaVu Sans"/>
                <a:cs typeface="DejaVu Sans"/>
              </a:rPr>
              <a:t>Log </a:t>
            </a:r>
            <a:r>
              <a:rPr sz="2000" spc="-165" dirty="0">
                <a:latin typeface="DejaVu Sans"/>
                <a:cs typeface="DejaVu Sans"/>
              </a:rPr>
              <a:t>ﬁles </a:t>
            </a:r>
            <a:r>
              <a:rPr sz="2000" spc="-215" dirty="0">
                <a:latin typeface="DejaVu Sans"/>
                <a:cs typeface="DejaVu Sans"/>
              </a:rPr>
              <a:t>at</a:t>
            </a:r>
            <a:r>
              <a:rPr sz="2000" spc="-409" dirty="0">
                <a:latin typeface="DejaVu Sans"/>
                <a:cs typeface="DejaVu Sans"/>
              </a:rPr>
              <a:t> </a:t>
            </a:r>
            <a:r>
              <a:rPr sz="2000" spc="40" dirty="0">
                <a:latin typeface="DejaVu Sans"/>
                <a:cs typeface="DejaVu Sans"/>
              </a:rPr>
              <a:t>/var/log/nginx</a:t>
            </a:r>
            <a:endParaRPr sz="2000" dirty="0">
              <a:latin typeface="DejaVu Sans"/>
              <a:cs typeface="DejaVu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4188460" cy="513080"/>
          </a:xfrm>
          <a:prstGeom prst="rect">
            <a:avLst/>
          </a:prstGeom>
        </p:spPr>
        <p:txBody>
          <a:bodyPr vert="horz" wrap="square" lIns="0" tIns="12700" rIns="0" bIns="0" rtlCol="0">
            <a:spAutoFit/>
          </a:bodyPr>
          <a:lstStyle/>
          <a:p>
            <a:pPr marL="12700">
              <a:lnSpc>
                <a:spcPct val="100000"/>
              </a:lnSpc>
              <a:spcBef>
                <a:spcPts val="100"/>
              </a:spcBef>
            </a:pPr>
            <a:r>
              <a:rPr sz="3200" spc="-70" dirty="0">
                <a:solidFill>
                  <a:srgbClr val="11872B"/>
                </a:solidFill>
              </a:rPr>
              <a:t>NGINX</a:t>
            </a:r>
            <a:r>
              <a:rPr sz="3200" spc="-295" dirty="0">
                <a:solidFill>
                  <a:srgbClr val="11872B"/>
                </a:solidFill>
              </a:rPr>
              <a:t> </a:t>
            </a:r>
            <a:r>
              <a:rPr sz="3200" spc="-100" dirty="0">
                <a:solidFill>
                  <a:srgbClr val="11872B"/>
                </a:solidFill>
              </a:rPr>
              <a:t>processes</a:t>
            </a:r>
            <a:endParaRPr sz="3200" dirty="0"/>
          </a:p>
        </p:txBody>
      </p:sp>
      <p:sp>
        <p:nvSpPr>
          <p:cNvPr id="3" name="object 3"/>
          <p:cNvSpPr txBox="1"/>
          <p:nvPr/>
        </p:nvSpPr>
        <p:spPr>
          <a:xfrm>
            <a:off x="535941" y="1374457"/>
            <a:ext cx="5102859" cy="1865126"/>
          </a:xfrm>
          <a:prstGeom prst="rect">
            <a:avLst/>
          </a:prstGeom>
        </p:spPr>
        <p:txBody>
          <a:bodyPr vert="horz" wrap="square" lIns="0" tIns="12700" rIns="0" bIns="0" rtlCol="0">
            <a:spAutoFit/>
          </a:bodyPr>
          <a:lstStyle/>
          <a:p>
            <a:pPr marL="355600" indent="-342900">
              <a:lnSpc>
                <a:spcPts val="3200"/>
              </a:lnSpc>
              <a:spcBef>
                <a:spcPts val="100"/>
              </a:spcBef>
              <a:buFont typeface="Arial"/>
              <a:buChar char="•"/>
              <a:tabLst>
                <a:tab pos="354965" algn="l"/>
                <a:tab pos="355600" algn="l"/>
              </a:tabLst>
            </a:pPr>
            <a:r>
              <a:rPr spc="-120" dirty="0">
                <a:latin typeface="DejaVu Sans"/>
                <a:cs typeface="DejaVu Sans"/>
              </a:rPr>
              <a:t>One </a:t>
            </a:r>
            <a:r>
              <a:rPr b="1" spc="75" dirty="0">
                <a:latin typeface="Trebuchet MS"/>
                <a:cs typeface="Trebuchet MS"/>
              </a:rPr>
              <a:t>master </a:t>
            </a:r>
            <a:r>
              <a:rPr spc="-95" dirty="0">
                <a:latin typeface="DejaVu Sans"/>
                <a:cs typeface="DejaVu Sans"/>
              </a:rPr>
              <a:t>process </a:t>
            </a:r>
            <a:r>
              <a:rPr spc="-135" dirty="0">
                <a:latin typeface="DejaVu Sans"/>
                <a:cs typeface="DejaVu Sans"/>
              </a:rPr>
              <a:t>and </a:t>
            </a:r>
            <a:r>
              <a:rPr lang="en-IN" spc="-135" dirty="0">
                <a:latin typeface="DejaVu Sans"/>
                <a:cs typeface="DejaVu Sans"/>
              </a:rPr>
              <a:t>many </a:t>
            </a:r>
            <a:r>
              <a:rPr b="1" spc="15" dirty="0">
                <a:latin typeface="Trebuchet MS"/>
                <a:cs typeface="Trebuchet MS"/>
              </a:rPr>
              <a:t>worker</a:t>
            </a:r>
            <a:r>
              <a:rPr lang="en-IN" b="1" spc="15" dirty="0">
                <a:latin typeface="Trebuchet MS"/>
                <a:cs typeface="Trebuchet MS"/>
              </a:rPr>
              <a:t> </a:t>
            </a:r>
            <a:r>
              <a:rPr spc="-95" dirty="0">
                <a:latin typeface="DejaVu Sans"/>
                <a:cs typeface="DejaVu Sans"/>
              </a:rPr>
              <a:t>processes</a:t>
            </a:r>
            <a:endParaRPr dirty="0">
              <a:latin typeface="DejaVu Sans"/>
              <a:cs typeface="DejaVu Sans"/>
            </a:endParaRPr>
          </a:p>
          <a:p>
            <a:pPr marL="355600" marR="5080" indent="-342900">
              <a:lnSpc>
                <a:spcPct val="80300"/>
              </a:lnSpc>
              <a:spcBef>
                <a:spcPts val="730"/>
              </a:spcBef>
              <a:buFont typeface="Arial"/>
              <a:buChar char="•"/>
              <a:tabLst>
                <a:tab pos="354965" algn="l"/>
                <a:tab pos="355600" algn="l"/>
              </a:tabLst>
            </a:pPr>
            <a:r>
              <a:rPr spc="-80" dirty="0">
                <a:latin typeface="DejaVu Sans"/>
                <a:cs typeface="DejaVu Sans"/>
              </a:rPr>
              <a:t>The </a:t>
            </a:r>
            <a:r>
              <a:rPr spc="-155" dirty="0">
                <a:latin typeface="DejaVu Sans"/>
                <a:cs typeface="DejaVu Sans"/>
              </a:rPr>
              <a:t>master </a:t>
            </a:r>
            <a:r>
              <a:rPr spc="-95" dirty="0">
                <a:latin typeface="DejaVu Sans"/>
                <a:cs typeface="DejaVu Sans"/>
              </a:rPr>
              <a:t>process </a:t>
            </a:r>
            <a:r>
              <a:rPr spc="-145" dirty="0">
                <a:latin typeface="DejaVu Sans"/>
                <a:cs typeface="DejaVu Sans"/>
              </a:rPr>
              <a:t>evaluates the  </a:t>
            </a:r>
            <a:r>
              <a:rPr spc="-155" dirty="0">
                <a:latin typeface="DejaVu Sans"/>
                <a:cs typeface="DejaVu Sans"/>
              </a:rPr>
              <a:t>conﬁguration </a:t>
            </a:r>
            <a:r>
              <a:rPr spc="-170" dirty="0">
                <a:latin typeface="DejaVu Sans"/>
                <a:cs typeface="DejaVu Sans"/>
              </a:rPr>
              <a:t>ﬁle </a:t>
            </a:r>
            <a:r>
              <a:rPr spc="-135" dirty="0">
                <a:latin typeface="DejaVu Sans"/>
                <a:cs typeface="DejaVu Sans"/>
              </a:rPr>
              <a:t>and </a:t>
            </a:r>
            <a:r>
              <a:rPr spc="-140" dirty="0">
                <a:latin typeface="DejaVu Sans"/>
                <a:cs typeface="DejaVu Sans"/>
              </a:rPr>
              <a:t>manages </a:t>
            </a:r>
            <a:r>
              <a:rPr spc="-145" dirty="0">
                <a:latin typeface="DejaVu Sans"/>
                <a:cs typeface="DejaVu Sans"/>
              </a:rPr>
              <a:t>the</a:t>
            </a:r>
            <a:r>
              <a:rPr spc="-420" dirty="0">
                <a:latin typeface="DejaVu Sans"/>
                <a:cs typeface="DejaVu Sans"/>
              </a:rPr>
              <a:t> </a:t>
            </a:r>
            <a:r>
              <a:rPr spc="-125" dirty="0">
                <a:latin typeface="DejaVu Sans"/>
                <a:cs typeface="DejaVu Sans"/>
              </a:rPr>
              <a:t>worker  </a:t>
            </a:r>
            <a:r>
              <a:rPr spc="-95" dirty="0">
                <a:latin typeface="DejaVu Sans"/>
                <a:cs typeface="DejaVu Sans"/>
              </a:rPr>
              <a:t>processes</a:t>
            </a:r>
            <a:endParaRPr dirty="0">
              <a:latin typeface="DejaVu Sans"/>
              <a:cs typeface="DejaVu Sans"/>
            </a:endParaRPr>
          </a:p>
          <a:p>
            <a:pPr marL="355600" indent="-342900">
              <a:lnSpc>
                <a:spcPct val="100000"/>
              </a:lnSpc>
              <a:spcBef>
                <a:spcPts val="20"/>
              </a:spcBef>
              <a:buFont typeface="Arial"/>
              <a:buChar char="•"/>
              <a:tabLst>
                <a:tab pos="354965" algn="l"/>
                <a:tab pos="355600" algn="l"/>
              </a:tabLst>
            </a:pPr>
            <a:r>
              <a:rPr spc="-114" dirty="0">
                <a:latin typeface="DejaVu Sans"/>
                <a:cs typeface="DejaVu Sans"/>
              </a:rPr>
              <a:t>Worker </a:t>
            </a:r>
            <a:r>
              <a:rPr spc="-95" dirty="0">
                <a:latin typeface="DejaVu Sans"/>
                <a:cs typeface="DejaVu Sans"/>
              </a:rPr>
              <a:t>processes </a:t>
            </a:r>
            <a:r>
              <a:rPr spc="-114" dirty="0">
                <a:latin typeface="DejaVu Sans"/>
                <a:cs typeface="DejaVu Sans"/>
              </a:rPr>
              <a:t>handle </a:t>
            </a:r>
            <a:r>
              <a:rPr spc="-125" dirty="0">
                <a:latin typeface="DejaVu Sans"/>
                <a:cs typeface="DejaVu Sans"/>
              </a:rPr>
              <a:t>actual</a:t>
            </a:r>
            <a:r>
              <a:rPr lang="en-IN" spc="-125" dirty="0">
                <a:latin typeface="DejaVu Sans"/>
                <a:cs typeface="DejaVu Sans"/>
              </a:rPr>
              <a:t> </a:t>
            </a:r>
            <a:r>
              <a:rPr spc="-610" dirty="0">
                <a:latin typeface="DejaVu Sans"/>
                <a:cs typeface="DejaVu Sans"/>
              </a:rPr>
              <a:t> </a:t>
            </a:r>
            <a:r>
              <a:rPr spc="-114" dirty="0">
                <a:latin typeface="DejaVu Sans"/>
                <a:cs typeface="DejaVu Sans"/>
              </a:rPr>
              <a:t>requests</a:t>
            </a:r>
            <a:endParaRPr dirty="0">
              <a:latin typeface="DejaVu Sans"/>
              <a:cs typeface="DejaVu Sans"/>
            </a:endParaRPr>
          </a:p>
        </p:txBody>
      </p:sp>
      <p:grpSp>
        <p:nvGrpSpPr>
          <p:cNvPr id="4" name="object 4"/>
          <p:cNvGrpSpPr/>
          <p:nvPr/>
        </p:nvGrpSpPr>
        <p:grpSpPr>
          <a:xfrm>
            <a:off x="409756" y="3986973"/>
            <a:ext cx="8239125" cy="2198370"/>
            <a:chOff x="452437" y="4282769"/>
            <a:chExt cx="8239125" cy="2198370"/>
          </a:xfrm>
        </p:grpSpPr>
        <p:sp>
          <p:nvSpPr>
            <p:cNvPr id="5" name="object 5"/>
            <p:cNvSpPr/>
            <p:nvPr/>
          </p:nvSpPr>
          <p:spPr>
            <a:xfrm>
              <a:off x="457200" y="4287532"/>
              <a:ext cx="8229600" cy="2188845"/>
            </a:xfrm>
            <a:custGeom>
              <a:avLst/>
              <a:gdLst/>
              <a:ahLst/>
              <a:cxnLst/>
              <a:rect l="l" t="t" r="r" b="b"/>
              <a:pathLst>
                <a:path w="8229600" h="2188845">
                  <a:moveTo>
                    <a:pt x="8229600" y="0"/>
                  </a:moveTo>
                  <a:lnTo>
                    <a:pt x="0" y="0"/>
                  </a:lnTo>
                  <a:lnTo>
                    <a:pt x="0" y="2188653"/>
                  </a:lnTo>
                  <a:lnTo>
                    <a:pt x="8229600" y="2188653"/>
                  </a:lnTo>
                  <a:lnTo>
                    <a:pt x="8229600" y="0"/>
                  </a:lnTo>
                  <a:close/>
                </a:path>
              </a:pathLst>
            </a:custGeom>
            <a:solidFill>
              <a:srgbClr val="CBCBCB"/>
            </a:solidFill>
          </p:spPr>
          <p:txBody>
            <a:bodyPr wrap="square" lIns="0" tIns="0" rIns="0" bIns="0" rtlCol="0"/>
            <a:lstStyle/>
            <a:p>
              <a:endParaRPr/>
            </a:p>
          </p:txBody>
        </p:sp>
        <p:sp>
          <p:nvSpPr>
            <p:cNvPr id="6" name="object 6"/>
            <p:cNvSpPr/>
            <p:nvPr/>
          </p:nvSpPr>
          <p:spPr>
            <a:xfrm>
              <a:off x="457199" y="4287532"/>
              <a:ext cx="8229600" cy="2188845"/>
            </a:xfrm>
            <a:custGeom>
              <a:avLst/>
              <a:gdLst/>
              <a:ahLst/>
              <a:cxnLst/>
              <a:rect l="l" t="t" r="r" b="b"/>
              <a:pathLst>
                <a:path w="8229600" h="2188845">
                  <a:moveTo>
                    <a:pt x="0" y="0"/>
                  </a:moveTo>
                  <a:lnTo>
                    <a:pt x="8229594" y="0"/>
                  </a:lnTo>
                  <a:lnTo>
                    <a:pt x="8229594" y="2188648"/>
                  </a:lnTo>
                  <a:lnTo>
                    <a:pt x="0" y="2188648"/>
                  </a:lnTo>
                  <a:lnTo>
                    <a:pt x="0" y="0"/>
                  </a:lnTo>
                  <a:close/>
                </a:path>
              </a:pathLst>
            </a:custGeom>
            <a:ln w="9524">
              <a:solidFill>
                <a:srgbClr val="000000"/>
              </a:solidFill>
            </a:ln>
          </p:spPr>
          <p:txBody>
            <a:bodyPr wrap="square" lIns="0" tIns="0" rIns="0" bIns="0" rtlCol="0"/>
            <a:lstStyle/>
            <a:p>
              <a:endParaRPr/>
            </a:p>
          </p:txBody>
        </p:sp>
      </p:grpSp>
      <p:sp>
        <p:nvSpPr>
          <p:cNvPr id="7" name="object 7"/>
          <p:cNvSpPr txBox="1"/>
          <p:nvPr/>
        </p:nvSpPr>
        <p:spPr>
          <a:xfrm>
            <a:off x="535940" y="4320552"/>
            <a:ext cx="465963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ourier New"/>
                <a:cs typeface="Courier New"/>
              </a:rPr>
              <a:t>[root@localhost </a:t>
            </a:r>
            <a:r>
              <a:rPr sz="1600" spc="-5" dirty="0">
                <a:latin typeface="Courier New"/>
                <a:cs typeface="Courier New"/>
              </a:rPr>
              <a:t>~]# </a:t>
            </a:r>
            <a:r>
              <a:rPr sz="1600" dirty="0">
                <a:latin typeface="Courier New"/>
                <a:cs typeface="Courier New"/>
              </a:rPr>
              <a:t>ps -ef |grep</a:t>
            </a:r>
            <a:r>
              <a:rPr sz="1600" spc="-90" dirty="0">
                <a:latin typeface="Courier New"/>
                <a:cs typeface="Courier New"/>
              </a:rPr>
              <a:t> </a:t>
            </a:r>
            <a:r>
              <a:rPr sz="1600" dirty="0">
                <a:latin typeface="Courier New"/>
                <a:cs typeface="Courier New"/>
              </a:rPr>
              <a:t>nginx</a:t>
            </a:r>
            <a:endParaRPr sz="1600">
              <a:latin typeface="Courier New"/>
              <a:cs typeface="Courier New"/>
            </a:endParaRPr>
          </a:p>
        </p:txBody>
      </p:sp>
      <p:graphicFrame>
        <p:nvGraphicFramePr>
          <p:cNvPr id="8" name="object 8"/>
          <p:cNvGraphicFramePr>
            <a:graphicFrameLocks noGrp="1"/>
          </p:cNvGraphicFramePr>
          <p:nvPr/>
        </p:nvGraphicFramePr>
        <p:xfrm>
          <a:off x="516890" y="4657352"/>
          <a:ext cx="7501253" cy="1540316"/>
        </p:xfrm>
        <a:graphic>
          <a:graphicData uri="http://schemas.openxmlformats.org/drawingml/2006/table">
            <a:tbl>
              <a:tblPr firstRow="1" bandRow="1">
                <a:tableStyleId>{2D5ABB26-0587-4C30-8999-92F81FD0307C}</a:tableStyleId>
              </a:tblPr>
              <a:tblGrid>
                <a:gridCol w="1068070">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731519">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1402080">
                  <a:extLst>
                    <a:ext uri="{9D8B030D-6E8A-4147-A177-3AD203B41FA5}">
                      <a16:colId xmlns:a16="http://schemas.microsoft.com/office/drawing/2014/main" val="20004"/>
                    </a:ext>
                  </a:extLst>
                </a:gridCol>
                <a:gridCol w="2378075">
                  <a:extLst>
                    <a:ext uri="{9D8B030D-6E8A-4147-A177-3AD203B41FA5}">
                      <a16:colId xmlns:a16="http://schemas.microsoft.com/office/drawing/2014/main" val="20005"/>
                    </a:ext>
                  </a:extLst>
                </a:gridCol>
                <a:gridCol w="824229">
                  <a:extLst>
                    <a:ext uri="{9D8B030D-6E8A-4147-A177-3AD203B41FA5}">
                      <a16:colId xmlns:a16="http://schemas.microsoft.com/office/drawing/2014/main" val="20006"/>
                    </a:ext>
                  </a:extLst>
                </a:gridCol>
              </a:tblGrid>
              <a:tr h="230187">
                <a:tc>
                  <a:txBody>
                    <a:bodyPr/>
                    <a:lstStyle/>
                    <a:p>
                      <a:pPr marL="31750">
                        <a:lnSpc>
                          <a:spcPts val="1650"/>
                        </a:lnSpc>
                      </a:pPr>
                      <a:r>
                        <a:rPr sz="1600" b="1" spc="-5" dirty="0">
                          <a:latin typeface="Courier New"/>
                          <a:cs typeface="Courier New"/>
                        </a:rPr>
                        <a:t>root</a:t>
                      </a:r>
                      <a:endParaRPr sz="1600">
                        <a:latin typeface="Courier New"/>
                        <a:cs typeface="Courier New"/>
                      </a:endParaRPr>
                    </a:p>
                  </a:txBody>
                  <a:tcPr marL="0" marR="0" marT="0" marB="0">
                    <a:solidFill>
                      <a:srgbClr val="CBCBCB"/>
                    </a:solidFill>
                  </a:tcPr>
                </a:tc>
                <a:tc>
                  <a:txBody>
                    <a:bodyPr/>
                    <a:lstStyle/>
                    <a:p>
                      <a:pPr marR="114300" algn="r">
                        <a:lnSpc>
                          <a:spcPts val="1650"/>
                        </a:lnSpc>
                      </a:pPr>
                      <a:r>
                        <a:rPr sz="1600" b="1" spc="-5" dirty="0">
                          <a:latin typeface="Courier New"/>
                          <a:cs typeface="Courier New"/>
                        </a:rPr>
                        <a:t>1991</a:t>
                      </a:r>
                      <a:endParaRPr sz="1600">
                        <a:latin typeface="Courier New"/>
                        <a:cs typeface="Courier New"/>
                      </a:endParaRPr>
                    </a:p>
                  </a:txBody>
                  <a:tcPr marL="0" marR="0" marT="0" marB="0">
                    <a:solidFill>
                      <a:srgbClr val="CBCBCB"/>
                    </a:solidFill>
                  </a:tcPr>
                </a:tc>
                <a:tc>
                  <a:txBody>
                    <a:bodyPr/>
                    <a:lstStyle/>
                    <a:p>
                      <a:pPr marR="114300" algn="r">
                        <a:lnSpc>
                          <a:spcPts val="1650"/>
                        </a:lnSpc>
                      </a:pPr>
                      <a:r>
                        <a:rPr sz="1600" b="1" dirty="0">
                          <a:latin typeface="Courier New"/>
                          <a:cs typeface="Courier New"/>
                        </a:rPr>
                        <a:t>1</a:t>
                      </a:r>
                      <a:endParaRPr sz="1600">
                        <a:latin typeface="Courier New"/>
                        <a:cs typeface="Courier New"/>
                      </a:endParaRPr>
                    </a:p>
                  </a:txBody>
                  <a:tcPr marL="0" marR="0" marT="0" marB="0">
                    <a:solidFill>
                      <a:srgbClr val="CBCBCB"/>
                    </a:solidFill>
                  </a:tcPr>
                </a:tc>
                <a:tc>
                  <a:txBody>
                    <a:bodyPr/>
                    <a:lstStyle/>
                    <a:p>
                      <a:pPr marR="53340" algn="r">
                        <a:lnSpc>
                          <a:spcPts val="1650"/>
                        </a:lnSpc>
                      </a:pPr>
                      <a:r>
                        <a:rPr sz="1600" b="1" dirty="0">
                          <a:latin typeface="Courier New"/>
                          <a:cs typeface="Courier New"/>
                        </a:rPr>
                        <a:t>0</a:t>
                      </a:r>
                      <a:endParaRPr sz="1600">
                        <a:latin typeface="Courier New"/>
                        <a:cs typeface="Courier New"/>
                      </a:endParaRPr>
                    </a:p>
                  </a:txBody>
                  <a:tcPr marL="0" marR="0" marT="0" marB="0">
                    <a:solidFill>
                      <a:srgbClr val="CBCBCB"/>
                    </a:solidFill>
                  </a:tcPr>
                </a:tc>
                <a:tc>
                  <a:txBody>
                    <a:bodyPr/>
                    <a:lstStyle/>
                    <a:p>
                      <a:pPr marL="60325">
                        <a:lnSpc>
                          <a:spcPts val="1650"/>
                        </a:lnSpc>
                      </a:pPr>
                      <a:r>
                        <a:rPr sz="1600" b="1" spc="-5" dirty="0">
                          <a:latin typeface="Courier New"/>
                          <a:cs typeface="Courier New"/>
                        </a:rPr>
                        <a:t>08:06</a:t>
                      </a:r>
                      <a:r>
                        <a:rPr sz="1600" b="1" spc="-25" dirty="0">
                          <a:latin typeface="Courier New"/>
                          <a:cs typeface="Courier New"/>
                        </a:rPr>
                        <a:t> </a:t>
                      </a:r>
                      <a:r>
                        <a:rPr sz="1600" b="1" dirty="0">
                          <a:latin typeface="Courier New"/>
                          <a:cs typeface="Courier New"/>
                        </a:rPr>
                        <a:t>?</a:t>
                      </a:r>
                      <a:endParaRPr sz="1600">
                        <a:latin typeface="Courier New"/>
                        <a:cs typeface="Courier New"/>
                      </a:endParaRPr>
                    </a:p>
                  </a:txBody>
                  <a:tcPr marL="0" marR="0" marT="0" marB="0">
                    <a:solidFill>
                      <a:srgbClr val="CBCBCB"/>
                    </a:solidFill>
                  </a:tcPr>
                </a:tc>
                <a:tc>
                  <a:txBody>
                    <a:bodyPr/>
                    <a:lstStyle/>
                    <a:p>
                      <a:pPr marR="53340" algn="r">
                        <a:lnSpc>
                          <a:spcPts val="1650"/>
                        </a:lnSpc>
                      </a:pPr>
                      <a:r>
                        <a:rPr sz="1600" b="1" spc="-5" dirty="0">
                          <a:latin typeface="Courier New"/>
                          <a:cs typeface="Courier New"/>
                        </a:rPr>
                        <a:t>00:00:00</a:t>
                      </a:r>
                      <a:r>
                        <a:rPr sz="1600" b="1" spc="-95" dirty="0">
                          <a:latin typeface="Courier New"/>
                          <a:cs typeface="Courier New"/>
                        </a:rPr>
                        <a:t> </a:t>
                      </a:r>
                      <a:r>
                        <a:rPr sz="1600" b="1" dirty="0">
                          <a:latin typeface="Courier New"/>
                          <a:cs typeface="Courier New"/>
                        </a:rPr>
                        <a:t>nginx:</a:t>
                      </a:r>
                      <a:endParaRPr sz="1600">
                        <a:latin typeface="Courier New"/>
                        <a:cs typeface="Courier New"/>
                      </a:endParaRPr>
                    </a:p>
                  </a:txBody>
                  <a:tcPr marL="0" marR="0" marT="0" marB="0">
                    <a:solidFill>
                      <a:srgbClr val="CBCBCB"/>
                    </a:solidFill>
                  </a:tcPr>
                </a:tc>
                <a:tc>
                  <a:txBody>
                    <a:bodyPr/>
                    <a:lstStyle/>
                    <a:p>
                      <a:pPr marL="29209" algn="ctr">
                        <a:lnSpc>
                          <a:spcPts val="1650"/>
                        </a:lnSpc>
                      </a:pPr>
                      <a:r>
                        <a:rPr sz="1600" b="1" spc="-5" dirty="0">
                          <a:latin typeface="Courier New"/>
                          <a:cs typeface="Courier New"/>
                        </a:rPr>
                        <a:t>master</a:t>
                      </a:r>
                      <a:endParaRPr sz="1600">
                        <a:latin typeface="Courier New"/>
                        <a:cs typeface="Courier New"/>
                      </a:endParaRPr>
                    </a:p>
                  </a:txBody>
                  <a:tcPr marL="0" marR="0" marT="0" marB="0">
                    <a:solidFill>
                      <a:srgbClr val="CBCBCB"/>
                    </a:solidFill>
                  </a:tcPr>
                </a:tc>
                <a:extLst>
                  <a:ext uri="{0D108BD9-81ED-4DB2-BD59-A6C34878D82A}">
                    <a16:rowId xmlns:a16="http://schemas.microsoft.com/office/drawing/2014/main" val="10000"/>
                  </a:ext>
                </a:extLst>
              </a:tr>
              <a:tr h="243331">
                <a:tc gridSpan="7">
                  <a:txBody>
                    <a:bodyPr/>
                    <a:lstStyle/>
                    <a:p>
                      <a:pPr marL="31750">
                        <a:lnSpc>
                          <a:spcPts val="1755"/>
                        </a:lnSpc>
                      </a:pPr>
                      <a:r>
                        <a:rPr sz="1600" b="1" spc="-5" dirty="0">
                          <a:latin typeface="Courier New"/>
                          <a:cs typeface="Courier New"/>
                        </a:rPr>
                        <a:t>process /usr/sbin/nginx -c</a:t>
                      </a:r>
                      <a:r>
                        <a:rPr sz="1600" b="1" spc="10" dirty="0">
                          <a:latin typeface="Courier New"/>
                          <a:cs typeface="Courier New"/>
                        </a:rPr>
                        <a:t> </a:t>
                      </a:r>
                      <a:r>
                        <a:rPr sz="1600" b="1" spc="-5" dirty="0">
                          <a:latin typeface="Courier New"/>
                          <a:cs typeface="Courier New"/>
                        </a:rPr>
                        <a:t>/etc/nginx/nginx.conf</a:t>
                      </a:r>
                      <a:endParaRPr sz="1600">
                        <a:latin typeface="Courier New"/>
                        <a:cs typeface="Courier New"/>
                      </a:endParaRPr>
                    </a:p>
                  </a:txBody>
                  <a:tcPr marL="0" marR="0" marT="0" marB="0">
                    <a:solidFill>
                      <a:srgbClr val="CBCBC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563339">
                <a:tc>
                  <a:txBody>
                    <a:bodyPr/>
                    <a:lstStyle/>
                    <a:p>
                      <a:pPr marL="31750" marR="175260">
                        <a:lnSpc>
                          <a:spcPct val="100000"/>
                        </a:lnSpc>
                        <a:spcBef>
                          <a:spcPts val="200"/>
                        </a:spcBef>
                      </a:pPr>
                      <a:r>
                        <a:rPr sz="1600" dirty="0">
                          <a:latin typeface="Courier New"/>
                          <a:cs typeface="Courier New"/>
                        </a:rPr>
                        <a:t>nginx  </a:t>
                      </a:r>
                      <a:r>
                        <a:rPr sz="1600" spc="-5" dirty="0">
                          <a:latin typeface="Courier New"/>
                          <a:cs typeface="Courier New"/>
                        </a:rPr>
                        <a:t>process</a:t>
                      </a:r>
                      <a:endParaRPr sz="1600">
                        <a:latin typeface="Courier New"/>
                        <a:cs typeface="Courier New"/>
                      </a:endParaRPr>
                    </a:p>
                  </a:txBody>
                  <a:tcPr marL="0" marR="0" marT="25400" marB="0">
                    <a:solidFill>
                      <a:srgbClr val="CBCBCB"/>
                    </a:solidFill>
                  </a:tcPr>
                </a:tc>
                <a:tc>
                  <a:txBody>
                    <a:bodyPr/>
                    <a:lstStyle/>
                    <a:p>
                      <a:pPr marR="114300" algn="r">
                        <a:lnSpc>
                          <a:spcPct val="100000"/>
                        </a:lnSpc>
                        <a:spcBef>
                          <a:spcPts val="200"/>
                        </a:spcBef>
                      </a:pPr>
                      <a:r>
                        <a:rPr sz="1600" spc="-5" dirty="0">
                          <a:latin typeface="Courier New"/>
                          <a:cs typeface="Courier New"/>
                        </a:rPr>
                        <a:t>2974</a:t>
                      </a:r>
                      <a:endParaRPr sz="1600">
                        <a:latin typeface="Courier New"/>
                        <a:cs typeface="Courier New"/>
                      </a:endParaRPr>
                    </a:p>
                  </a:txBody>
                  <a:tcPr marL="0" marR="0" marT="25400" marB="0">
                    <a:solidFill>
                      <a:srgbClr val="CBCBCB"/>
                    </a:solidFill>
                  </a:tcPr>
                </a:tc>
                <a:tc>
                  <a:txBody>
                    <a:bodyPr/>
                    <a:lstStyle/>
                    <a:p>
                      <a:pPr marR="114300" algn="r">
                        <a:lnSpc>
                          <a:spcPct val="100000"/>
                        </a:lnSpc>
                        <a:spcBef>
                          <a:spcPts val="200"/>
                        </a:spcBef>
                      </a:pPr>
                      <a:r>
                        <a:rPr sz="1600" spc="-5" dirty="0">
                          <a:latin typeface="Courier New"/>
                          <a:cs typeface="Courier New"/>
                        </a:rPr>
                        <a:t>1991</a:t>
                      </a:r>
                      <a:endParaRPr sz="1600">
                        <a:latin typeface="Courier New"/>
                        <a:cs typeface="Courier New"/>
                      </a:endParaRPr>
                    </a:p>
                  </a:txBody>
                  <a:tcPr marL="0" marR="0" marT="25400" marB="0">
                    <a:solidFill>
                      <a:srgbClr val="CBCBCB"/>
                    </a:solidFill>
                  </a:tcPr>
                </a:tc>
                <a:tc>
                  <a:txBody>
                    <a:bodyPr/>
                    <a:lstStyle/>
                    <a:p>
                      <a:pPr marR="52705" algn="r">
                        <a:lnSpc>
                          <a:spcPct val="100000"/>
                        </a:lnSpc>
                        <a:spcBef>
                          <a:spcPts val="200"/>
                        </a:spcBef>
                      </a:pPr>
                      <a:r>
                        <a:rPr sz="1600" dirty="0">
                          <a:latin typeface="Courier New"/>
                          <a:cs typeface="Courier New"/>
                        </a:rPr>
                        <a:t>0</a:t>
                      </a:r>
                      <a:endParaRPr sz="1600">
                        <a:latin typeface="Courier New"/>
                        <a:cs typeface="Courier New"/>
                      </a:endParaRPr>
                    </a:p>
                  </a:txBody>
                  <a:tcPr marL="0" marR="0" marT="25400" marB="0">
                    <a:solidFill>
                      <a:srgbClr val="CBCBCB"/>
                    </a:solidFill>
                  </a:tcPr>
                </a:tc>
                <a:tc>
                  <a:txBody>
                    <a:bodyPr/>
                    <a:lstStyle/>
                    <a:p>
                      <a:pPr marL="60960">
                        <a:lnSpc>
                          <a:spcPct val="100000"/>
                        </a:lnSpc>
                        <a:spcBef>
                          <a:spcPts val="200"/>
                        </a:spcBef>
                      </a:pPr>
                      <a:r>
                        <a:rPr sz="1600" spc="-5" dirty="0">
                          <a:latin typeface="Courier New"/>
                          <a:cs typeface="Courier New"/>
                        </a:rPr>
                        <a:t>08:22</a:t>
                      </a:r>
                      <a:r>
                        <a:rPr sz="1600" spc="-25" dirty="0">
                          <a:latin typeface="Courier New"/>
                          <a:cs typeface="Courier New"/>
                        </a:rPr>
                        <a:t> </a:t>
                      </a:r>
                      <a:r>
                        <a:rPr sz="1600" dirty="0">
                          <a:latin typeface="Courier New"/>
                          <a:cs typeface="Courier New"/>
                        </a:rPr>
                        <a:t>?</a:t>
                      </a:r>
                    </a:p>
                  </a:txBody>
                  <a:tcPr marL="0" marR="0" marT="25400" marB="0">
                    <a:solidFill>
                      <a:srgbClr val="CBCBCB"/>
                    </a:solidFill>
                  </a:tcPr>
                </a:tc>
                <a:tc>
                  <a:txBody>
                    <a:bodyPr/>
                    <a:lstStyle/>
                    <a:p>
                      <a:pPr marR="53340" algn="r">
                        <a:lnSpc>
                          <a:spcPct val="100000"/>
                        </a:lnSpc>
                        <a:spcBef>
                          <a:spcPts val="200"/>
                        </a:spcBef>
                      </a:pPr>
                      <a:r>
                        <a:rPr sz="1600" spc="-5" dirty="0">
                          <a:latin typeface="Courier New"/>
                          <a:cs typeface="Courier New"/>
                        </a:rPr>
                        <a:t>00:00:00</a:t>
                      </a:r>
                      <a:r>
                        <a:rPr sz="1600" spc="-95" dirty="0">
                          <a:latin typeface="Courier New"/>
                          <a:cs typeface="Courier New"/>
                        </a:rPr>
                        <a:t> </a:t>
                      </a:r>
                      <a:r>
                        <a:rPr sz="1600" dirty="0">
                          <a:latin typeface="Courier New"/>
                          <a:cs typeface="Courier New"/>
                        </a:rPr>
                        <a:t>nginx:</a:t>
                      </a:r>
                      <a:endParaRPr sz="1600">
                        <a:latin typeface="Courier New"/>
                        <a:cs typeface="Courier New"/>
                      </a:endParaRPr>
                    </a:p>
                  </a:txBody>
                  <a:tcPr marL="0" marR="0" marT="25400" marB="0">
                    <a:solidFill>
                      <a:srgbClr val="CBCBCB"/>
                    </a:solidFill>
                  </a:tcPr>
                </a:tc>
                <a:tc>
                  <a:txBody>
                    <a:bodyPr/>
                    <a:lstStyle/>
                    <a:p>
                      <a:pPr marL="29209" algn="ctr">
                        <a:lnSpc>
                          <a:spcPct val="100000"/>
                        </a:lnSpc>
                        <a:spcBef>
                          <a:spcPts val="200"/>
                        </a:spcBef>
                      </a:pPr>
                      <a:r>
                        <a:rPr sz="1600" spc="-5" dirty="0">
                          <a:latin typeface="Courier New"/>
                          <a:cs typeface="Courier New"/>
                        </a:rPr>
                        <a:t>worker</a:t>
                      </a:r>
                      <a:endParaRPr sz="1600">
                        <a:latin typeface="Courier New"/>
                        <a:cs typeface="Courier New"/>
                      </a:endParaRPr>
                    </a:p>
                  </a:txBody>
                  <a:tcPr marL="0" marR="0" marT="25400" marB="0">
                    <a:solidFill>
                      <a:srgbClr val="CBCBCB"/>
                    </a:solidFill>
                  </a:tcPr>
                </a:tc>
                <a:extLst>
                  <a:ext uri="{0D108BD9-81ED-4DB2-BD59-A6C34878D82A}">
                    <a16:rowId xmlns:a16="http://schemas.microsoft.com/office/drawing/2014/main" val="10002"/>
                  </a:ext>
                </a:extLst>
              </a:tr>
              <a:tr h="503459">
                <a:tc>
                  <a:txBody>
                    <a:bodyPr/>
                    <a:lstStyle/>
                    <a:p>
                      <a:pPr marL="31750" marR="175260">
                        <a:lnSpc>
                          <a:spcPts val="1920"/>
                        </a:lnSpc>
                        <a:spcBef>
                          <a:spcPts val="30"/>
                        </a:spcBef>
                      </a:pPr>
                      <a:r>
                        <a:rPr sz="1600" dirty="0">
                          <a:latin typeface="Courier New"/>
                          <a:cs typeface="Courier New"/>
                        </a:rPr>
                        <a:t>nginx  </a:t>
                      </a:r>
                      <a:r>
                        <a:rPr sz="1600" spc="-5" dirty="0">
                          <a:latin typeface="Courier New"/>
                          <a:cs typeface="Courier New"/>
                        </a:rPr>
                        <a:t>process</a:t>
                      </a:r>
                      <a:endParaRPr sz="1600">
                        <a:latin typeface="Courier New"/>
                        <a:cs typeface="Courier New"/>
                      </a:endParaRPr>
                    </a:p>
                  </a:txBody>
                  <a:tcPr marL="0" marR="0" marT="3810" marB="0">
                    <a:solidFill>
                      <a:srgbClr val="CBCBCB"/>
                    </a:solidFill>
                  </a:tcPr>
                </a:tc>
                <a:tc>
                  <a:txBody>
                    <a:bodyPr/>
                    <a:lstStyle/>
                    <a:p>
                      <a:pPr marR="114300" algn="r">
                        <a:lnSpc>
                          <a:spcPts val="1889"/>
                        </a:lnSpc>
                      </a:pPr>
                      <a:r>
                        <a:rPr sz="1600" spc="-5" dirty="0">
                          <a:latin typeface="Courier New"/>
                          <a:cs typeface="Courier New"/>
                        </a:rPr>
                        <a:t>2975</a:t>
                      </a:r>
                      <a:endParaRPr sz="1600">
                        <a:latin typeface="Courier New"/>
                        <a:cs typeface="Courier New"/>
                      </a:endParaRPr>
                    </a:p>
                  </a:txBody>
                  <a:tcPr marL="0" marR="0" marT="0" marB="0">
                    <a:solidFill>
                      <a:srgbClr val="CBCBCB"/>
                    </a:solidFill>
                  </a:tcPr>
                </a:tc>
                <a:tc>
                  <a:txBody>
                    <a:bodyPr/>
                    <a:lstStyle/>
                    <a:p>
                      <a:pPr marR="114300" algn="r">
                        <a:lnSpc>
                          <a:spcPts val="1889"/>
                        </a:lnSpc>
                      </a:pPr>
                      <a:r>
                        <a:rPr sz="1600" spc="-5" dirty="0">
                          <a:latin typeface="Courier New"/>
                          <a:cs typeface="Courier New"/>
                        </a:rPr>
                        <a:t>1991</a:t>
                      </a:r>
                      <a:endParaRPr sz="1600">
                        <a:latin typeface="Courier New"/>
                        <a:cs typeface="Courier New"/>
                      </a:endParaRPr>
                    </a:p>
                  </a:txBody>
                  <a:tcPr marL="0" marR="0" marT="0" marB="0">
                    <a:solidFill>
                      <a:srgbClr val="CBCBCB"/>
                    </a:solidFill>
                  </a:tcPr>
                </a:tc>
                <a:tc>
                  <a:txBody>
                    <a:bodyPr/>
                    <a:lstStyle/>
                    <a:p>
                      <a:pPr marR="52705" algn="r">
                        <a:lnSpc>
                          <a:spcPts val="1889"/>
                        </a:lnSpc>
                      </a:pPr>
                      <a:r>
                        <a:rPr sz="1600" dirty="0">
                          <a:latin typeface="Courier New"/>
                          <a:cs typeface="Courier New"/>
                        </a:rPr>
                        <a:t>0</a:t>
                      </a:r>
                      <a:endParaRPr sz="1600">
                        <a:latin typeface="Courier New"/>
                        <a:cs typeface="Courier New"/>
                      </a:endParaRPr>
                    </a:p>
                  </a:txBody>
                  <a:tcPr marL="0" marR="0" marT="0" marB="0">
                    <a:solidFill>
                      <a:srgbClr val="CBCBCB"/>
                    </a:solidFill>
                  </a:tcPr>
                </a:tc>
                <a:tc>
                  <a:txBody>
                    <a:bodyPr/>
                    <a:lstStyle/>
                    <a:p>
                      <a:pPr marL="60960">
                        <a:lnSpc>
                          <a:spcPts val="1889"/>
                        </a:lnSpc>
                      </a:pPr>
                      <a:r>
                        <a:rPr sz="1600" spc="-5" dirty="0">
                          <a:latin typeface="Courier New"/>
                          <a:cs typeface="Courier New"/>
                        </a:rPr>
                        <a:t>08:22</a:t>
                      </a:r>
                      <a:r>
                        <a:rPr sz="1600" spc="-25" dirty="0">
                          <a:latin typeface="Courier New"/>
                          <a:cs typeface="Courier New"/>
                        </a:rPr>
                        <a:t> </a:t>
                      </a:r>
                      <a:r>
                        <a:rPr sz="1600" dirty="0">
                          <a:latin typeface="Courier New"/>
                          <a:cs typeface="Courier New"/>
                        </a:rPr>
                        <a:t>?</a:t>
                      </a:r>
                      <a:endParaRPr sz="1600">
                        <a:latin typeface="Courier New"/>
                        <a:cs typeface="Courier New"/>
                      </a:endParaRPr>
                    </a:p>
                  </a:txBody>
                  <a:tcPr marL="0" marR="0" marT="0" marB="0">
                    <a:solidFill>
                      <a:srgbClr val="CBCBCB"/>
                    </a:solidFill>
                  </a:tcPr>
                </a:tc>
                <a:tc>
                  <a:txBody>
                    <a:bodyPr/>
                    <a:lstStyle/>
                    <a:p>
                      <a:pPr marR="53340" algn="r">
                        <a:lnSpc>
                          <a:spcPts val="1889"/>
                        </a:lnSpc>
                      </a:pPr>
                      <a:r>
                        <a:rPr sz="1600" spc="-5" dirty="0">
                          <a:latin typeface="Courier New"/>
                          <a:cs typeface="Courier New"/>
                        </a:rPr>
                        <a:t>00:00:00</a:t>
                      </a:r>
                      <a:r>
                        <a:rPr sz="1600" spc="-95" dirty="0">
                          <a:latin typeface="Courier New"/>
                          <a:cs typeface="Courier New"/>
                        </a:rPr>
                        <a:t> </a:t>
                      </a:r>
                      <a:r>
                        <a:rPr sz="1600" dirty="0">
                          <a:latin typeface="Courier New"/>
                          <a:cs typeface="Courier New"/>
                        </a:rPr>
                        <a:t>nginx:</a:t>
                      </a:r>
                      <a:endParaRPr sz="1600">
                        <a:latin typeface="Courier New"/>
                        <a:cs typeface="Courier New"/>
                      </a:endParaRPr>
                    </a:p>
                  </a:txBody>
                  <a:tcPr marL="0" marR="0" marT="0" marB="0">
                    <a:solidFill>
                      <a:srgbClr val="CBCBCB"/>
                    </a:solidFill>
                  </a:tcPr>
                </a:tc>
                <a:tc>
                  <a:txBody>
                    <a:bodyPr/>
                    <a:lstStyle/>
                    <a:p>
                      <a:pPr marL="29209" algn="ctr">
                        <a:lnSpc>
                          <a:spcPts val="1889"/>
                        </a:lnSpc>
                      </a:pPr>
                      <a:r>
                        <a:rPr sz="1600" spc="-5" dirty="0">
                          <a:latin typeface="Courier New"/>
                          <a:cs typeface="Courier New"/>
                        </a:rPr>
                        <a:t>worker</a:t>
                      </a:r>
                      <a:endParaRPr sz="1600" dirty="0">
                        <a:latin typeface="Courier New"/>
                        <a:cs typeface="Courier New"/>
                      </a:endParaRPr>
                    </a:p>
                  </a:txBody>
                  <a:tcPr marL="0" marR="0" marT="0" marB="0">
                    <a:solidFill>
                      <a:srgbClr val="CBCBCB"/>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6263902F-ADDD-4D39-A4E7-56ADB3D13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721433"/>
            <a:ext cx="3408455" cy="28643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5941060" cy="513080"/>
          </a:xfrm>
          <a:prstGeom prst="rect">
            <a:avLst/>
          </a:prstGeom>
        </p:spPr>
        <p:txBody>
          <a:bodyPr vert="horz" wrap="square" lIns="0" tIns="12700" rIns="0" bIns="0" rtlCol="0">
            <a:spAutoFit/>
          </a:bodyPr>
          <a:lstStyle/>
          <a:p>
            <a:pPr marL="12700">
              <a:lnSpc>
                <a:spcPct val="100000"/>
              </a:lnSpc>
              <a:spcBef>
                <a:spcPts val="100"/>
              </a:spcBef>
            </a:pPr>
            <a:r>
              <a:rPr sz="3200" spc="-120" dirty="0">
                <a:solidFill>
                  <a:srgbClr val="11872B"/>
                </a:solidFill>
              </a:rPr>
              <a:t>Basic </a:t>
            </a:r>
            <a:r>
              <a:rPr sz="3200" spc="-70" dirty="0">
                <a:solidFill>
                  <a:srgbClr val="11872B"/>
                </a:solidFill>
              </a:rPr>
              <a:t>NGINX</a:t>
            </a:r>
            <a:r>
              <a:rPr sz="3200" spc="-335" dirty="0">
                <a:solidFill>
                  <a:srgbClr val="11872B"/>
                </a:solidFill>
              </a:rPr>
              <a:t> </a:t>
            </a:r>
            <a:r>
              <a:rPr sz="3200" spc="-125" dirty="0">
                <a:solidFill>
                  <a:srgbClr val="11872B"/>
                </a:solidFill>
              </a:rPr>
              <a:t>commands</a:t>
            </a:r>
            <a:endParaRPr sz="3200" dirty="0"/>
          </a:p>
        </p:txBody>
      </p:sp>
      <p:sp>
        <p:nvSpPr>
          <p:cNvPr id="3" name="object 3"/>
          <p:cNvSpPr txBox="1"/>
          <p:nvPr/>
        </p:nvSpPr>
        <p:spPr>
          <a:xfrm>
            <a:off x="535940" y="1557020"/>
            <a:ext cx="8455660" cy="1216936"/>
          </a:xfrm>
          <a:prstGeom prst="rect">
            <a:avLst/>
          </a:prstGeom>
        </p:spPr>
        <p:txBody>
          <a:bodyPr vert="horz" wrap="square" lIns="0" tIns="12700" rIns="0" bIns="0" rtlCol="0">
            <a:spAutoFit/>
          </a:bodyPr>
          <a:lstStyle/>
          <a:p>
            <a:pPr marL="355600" indent="-342900">
              <a:lnSpc>
                <a:spcPts val="3200"/>
              </a:lnSpc>
              <a:spcBef>
                <a:spcPts val="100"/>
              </a:spcBef>
              <a:buFont typeface="Arial"/>
              <a:buChar char="•"/>
              <a:tabLst>
                <a:tab pos="354965" algn="l"/>
                <a:tab pos="355600" algn="l"/>
              </a:tabLst>
            </a:pPr>
            <a:r>
              <a:rPr sz="2000" spc="-180" dirty="0">
                <a:latin typeface="DejaVu Sans"/>
                <a:cs typeface="DejaVu Sans"/>
              </a:rPr>
              <a:t>To </a:t>
            </a:r>
            <a:r>
              <a:rPr sz="2000" spc="-170" dirty="0">
                <a:latin typeface="DejaVu Sans"/>
                <a:cs typeface="DejaVu Sans"/>
              </a:rPr>
              <a:t>start </a:t>
            </a:r>
            <a:r>
              <a:rPr sz="2000" spc="-110" dirty="0">
                <a:latin typeface="DejaVu Sans"/>
                <a:cs typeface="DejaVu Sans"/>
              </a:rPr>
              <a:t>NGINX, </a:t>
            </a:r>
            <a:r>
              <a:rPr sz="2000" spc="-130" dirty="0">
                <a:latin typeface="DejaVu Sans"/>
                <a:cs typeface="DejaVu Sans"/>
              </a:rPr>
              <a:t>simply </a:t>
            </a:r>
            <a:r>
              <a:rPr sz="2000" spc="-155" dirty="0">
                <a:latin typeface="DejaVu Sans"/>
                <a:cs typeface="DejaVu Sans"/>
              </a:rPr>
              <a:t>run </a:t>
            </a:r>
            <a:r>
              <a:rPr sz="2000" spc="-145" dirty="0">
                <a:latin typeface="DejaVu Sans"/>
                <a:cs typeface="DejaVu Sans"/>
              </a:rPr>
              <a:t>the</a:t>
            </a:r>
            <a:r>
              <a:rPr lang="en-IN" sz="2000" spc="-145" dirty="0">
                <a:latin typeface="DejaVu Sans"/>
                <a:cs typeface="DejaVu Sans"/>
              </a:rPr>
              <a:t> </a:t>
            </a:r>
            <a:r>
              <a:rPr sz="2000" spc="-520" dirty="0">
                <a:latin typeface="DejaVu Sans"/>
                <a:cs typeface="DejaVu Sans"/>
              </a:rPr>
              <a:t> </a:t>
            </a:r>
            <a:r>
              <a:rPr sz="2000" spc="-120" dirty="0">
                <a:latin typeface="DejaVu Sans"/>
                <a:cs typeface="DejaVu Sans"/>
              </a:rPr>
              <a:t>executable</a:t>
            </a:r>
            <a:r>
              <a:rPr lang="en-IN" sz="2000" spc="-120" dirty="0">
                <a:latin typeface="DejaVu Sans"/>
                <a:cs typeface="DejaVu Sans"/>
              </a:rPr>
              <a:t> </a:t>
            </a:r>
            <a:r>
              <a:rPr sz="2000" spc="-170" dirty="0">
                <a:latin typeface="DejaVu Sans"/>
                <a:cs typeface="DejaVu Sans"/>
              </a:rPr>
              <a:t>ﬁle </a:t>
            </a:r>
            <a:r>
              <a:rPr sz="2000" spc="-200" dirty="0">
                <a:latin typeface="DejaVu Sans"/>
                <a:cs typeface="DejaVu Sans"/>
              </a:rPr>
              <a:t>at</a:t>
            </a:r>
            <a:r>
              <a:rPr sz="2000" spc="-215" dirty="0">
                <a:latin typeface="DejaVu Sans"/>
                <a:cs typeface="DejaVu Sans"/>
              </a:rPr>
              <a:t> </a:t>
            </a:r>
            <a:r>
              <a:rPr sz="2000" spc="20" dirty="0">
                <a:latin typeface="DejaVu Sans"/>
                <a:cs typeface="DejaVu Sans"/>
              </a:rPr>
              <a:t>/usr/sbin/nginx</a:t>
            </a:r>
            <a:endParaRPr sz="2000" dirty="0">
              <a:latin typeface="DejaVu Sans"/>
              <a:cs typeface="DejaVu Sans"/>
            </a:endParaRPr>
          </a:p>
          <a:p>
            <a:pPr marL="355600" marR="792480" indent="-342900">
              <a:lnSpc>
                <a:spcPts val="2880"/>
              </a:lnSpc>
              <a:spcBef>
                <a:spcPts val="715"/>
              </a:spcBef>
              <a:buFont typeface="Arial"/>
              <a:buChar char="•"/>
              <a:tabLst>
                <a:tab pos="354965" algn="l"/>
                <a:tab pos="355600" algn="l"/>
              </a:tabLst>
            </a:pPr>
            <a:r>
              <a:rPr sz="2000" spc="-80" dirty="0">
                <a:latin typeface="DejaVu Sans"/>
                <a:cs typeface="DejaVu Sans"/>
              </a:rPr>
              <a:t>The </a:t>
            </a:r>
            <a:r>
              <a:rPr sz="2000" spc="-120" dirty="0">
                <a:latin typeface="DejaVu Sans"/>
                <a:cs typeface="DejaVu Sans"/>
              </a:rPr>
              <a:t>executable can </a:t>
            </a:r>
            <a:r>
              <a:rPr sz="2000" spc="-75" dirty="0">
                <a:latin typeface="DejaVu Sans"/>
                <a:cs typeface="DejaVu Sans"/>
              </a:rPr>
              <a:t>be </a:t>
            </a:r>
            <a:r>
              <a:rPr sz="2000" spc="-155" dirty="0">
                <a:latin typeface="DejaVu Sans"/>
                <a:cs typeface="DejaVu Sans"/>
              </a:rPr>
              <a:t>run </a:t>
            </a:r>
            <a:r>
              <a:rPr sz="2000" spc="-140" dirty="0">
                <a:latin typeface="DejaVu Sans"/>
                <a:cs typeface="DejaVu Sans"/>
              </a:rPr>
              <a:t>with</a:t>
            </a:r>
            <a:r>
              <a:rPr sz="2000" spc="-720" dirty="0">
                <a:latin typeface="DejaVu Sans"/>
                <a:cs typeface="DejaVu Sans"/>
              </a:rPr>
              <a:t> </a:t>
            </a:r>
            <a:r>
              <a:rPr lang="en-IN" sz="2000" spc="-720" dirty="0">
                <a:latin typeface="DejaVu Sans"/>
                <a:cs typeface="DejaVu Sans"/>
              </a:rPr>
              <a:t>    </a:t>
            </a:r>
            <a:r>
              <a:rPr sz="2000" spc="-195" dirty="0">
                <a:latin typeface="DejaVu Sans"/>
                <a:cs typeface="DejaVu Sans"/>
              </a:rPr>
              <a:t> </a:t>
            </a:r>
            <a:r>
              <a:rPr sz="2000" spc="-275" dirty="0">
                <a:latin typeface="DejaVu Sans"/>
                <a:cs typeface="DejaVu Sans"/>
              </a:rPr>
              <a:t>“-s”  </a:t>
            </a:r>
            <a:r>
              <a:rPr sz="2000" spc="-155" dirty="0">
                <a:latin typeface="DejaVu Sans"/>
                <a:cs typeface="DejaVu Sans"/>
              </a:rPr>
              <a:t>parameter </a:t>
            </a:r>
            <a:r>
              <a:rPr sz="2000" spc="-55" dirty="0">
                <a:latin typeface="DejaVu Sans"/>
                <a:cs typeface="DejaVu Sans"/>
              </a:rPr>
              <a:t>followed </a:t>
            </a:r>
            <a:r>
              <a:rPr sz="2000" spc="-135" dirty="0">
                <a:latin typeface="DejaVu Sans"/>
                <a:cs typeface="DejaVu Sans"/>
              </a:rPr>
              <a:t>by </a:t>
            </a:r>
            <a:r>
              <a:rPr sz="2000" spc="-195" dirty="0">
                <a:latin typeface="DejaVu Sans"/>
                <a:cs typeface="DejaVu Sans"/>
              </a:rPr>
              <a:t>a</a:t>
            </a:r>
            <a:r>
              <a:rPr sz="2000" spc="-575" dirty="0">
                <a:latin typeface="DejaVu Sans"/>
                <a:cs typeface="DejaVu Sans"/>
              </a:rPr>
              <a:t> </a:t>
            </a:r>
            <a:r>
              <a:rPr sz="2000" spc="-165" dirty="0">
                <a:latin typeface="DejaVu Sans"/>
                <a:cs typeface="DejaVu Sans"/>
              </a:rPr>
              <a:t>signal.</a:t>
            </a:r>
            <a:endParaRPr sz="2000" dirty="0">
              <a:latin typeface="DejaVu Sans"/>
              <a:cs typeface="DejaVu Sans"/>
            </a:endParaRPr>
          </a:p>
        </p:txBody>
      </p:sp>
      <p:sp>
        <p:nvSpPr>
          <p:cNvPr id="4" name="object 4"/>
          <p:cNvSpPr txBox="1"/>
          <p:nvPr/>
        </p:nvSpPr>
        <p:spPr>
          <a:xfrm>
            <a:off x="457200" y="3706050"/>
            <a:ext cx="8229600" cy="2445385"/>
          </a:xfrm>
          <a:prstGeom prst="rect">
            <a:avLst/>
          </a:prstGeom>
          <a:solidFill>
            <a:srgbClr val="CBCBCB"/>
          </a:solidFill>
          <a:ln w="9524">
            <a:solidFill>
              <a:srgbClr val="000000"/>
            </a:solidFill>
          </a:ln>
        </p:spPr>
        <p:txBody>
          <a:bodyPr vert="horz" wrap="square" lIns="0" tIns="24130" rIns="0" bIns="0" rtlCol="0">
            <a:spAutoFit/>
          </a:bodyPr>
          <a:lstStyle/>
          <a:p>
            <a:pPr marL="91440">
              <a:lnSpc>
                <a:spcPct val="100000"/>
              </a:lnSpc>
              <a:spcBef>
                <a:spcPts val="190"/>
              </a:spcBef>
            </a:pPr>
            <a:r>
              <a:rPr sz="1700" b="1" spc="-80" dirty="0">
                <a:latin typeface="Trebuchet MS"/>
                <a:cs typeface="Trebuchet MS"/>
              </a:rPr>
              <a:t>Reload</a:t>
            </a:r>
            <a:r>
              <a:rPr sz="1700" b="1" spc="-135" dirty="0">
                <a:latin typeface="Trebuchet MS"/>
                <a:cs typeface="Trebuchet MS"/>
              </a:rPr>
              <a:t> </a:t>
            </a:r>
            <a:r>
              <a:rPr sz="1700" b="1" spc="-90" dirty="0">
                <a:latin typeface="Trebuchet MS"/>
                <a:cs typeface="Trebuchet MS"/>
              </a:rPr>
              <a:t>conﬁguration</a:t>
            </a:r>
            <a:endParaRPr sz="1700">
              <a:latin typeface="Trebuchet MS"/>
              <a:cs typeface="Trebuchet MS"/>
            </a:endParaRPr>
          </a:p>
          <a:p>
            <a:pPr marL="91440">
              <a:lnSpc>
                <a:spcPct val="100000"/>
              </a:lnSpc>
              <a:spcBef>
                <a:spcPts val="165"/>
              </a:spcBef>
              <a:tabLst>
                <a:tab pos="868680" algn="l"/>
              </a:tabLst>
            </a:pPr>
            <a:r>
              <a:rPr sz="1700" dirty="0">
                <a:latin typeface="Courier New"/>
                <a:cs typeface="Courier New"/>
              </a:rPr>
              <a:t>nginx	</a:t>
            </a:r>
            <a:r>
              <a:rPr sz="1700" spc="-5" dirty="0">
                <a:latin typeface="Courier New"/>
                <a:cs typeface="Courier New"/>
              </a:rPr>
              <a:t>–s</a:t>
            </a:r>
            <a:r>
              <a:rPr sz="1700" spc="-10" dirty="0">
                <a:latin typeface="Courier New"/>
                <a:cs typeface="Courier New"/>
              </a:rPr>
              <a:t> </a:t>
            </a:r>
            <a:r>
              <a:rPr sz="1700" spc="-5" dirty="0">
                <a:latin typeface="Courier New"/>
                <a:cs typeface="Courier New"/>
              </a:rPr>
              <a:t>reload</a:t>
            </a:r>
            <a:endParaRPr sz="1700">
              <a:latin typeface="Courier New"/>
              <a:cs typeface="Courier New"/>
            </a:endParaRPr>
          </a:p>
          <a:p>
            <a:pPr>
              <a:lnSpc>
                <a:spcPct val="100000"/>
              </a:lnSpc>
              <a:spcBef>
                <a:spcPts val="25"/>
              </a:spcBef>
            </a:pPr>
            <a:endParaRPr sz="2150">
              <a:latin typeface="Courier New"/>
              <a:cs typeface="Courier New"/>
            </a:endParaRPr>
          </a:p>
          <a:p>
            <a:pPr marL="91440">
              <a:lnSpc>
                <a:spcPct val="100000"/>
              </a:lnSpc>
            </a:pPr>
            <a:r>
              <a:rPr sz="1700" b="1" spc="-100" dirty="0">
                <a:latin typeface="Trebuchet MS"/>
                <a:cs typeface="Trebuchet MS"/>
              </a:rPr>
              <a:t>Graceful</a:t>
            </a:r>
            <a:r>
              <a:rPr sz="1700" b="1" spc="-130" dirty="0">
                <a:latin typeface="Trebuchet MS"/>
                <a:cs typeface="Trebuchet MS"/>
              </a:rPr>
              <a:t> </a:t>
            </a:r>
            <a:r>
              <a:rPr sz="1700" b="1" spc="-90" dirty="0">
                <a:latin typeface="Trebuchet MS"/>
                <a:cs typeface="Trebuchet MS"/>
              </a:rPr>
              <a:t>shutdown.</a:t>
            </a:r>
            <a:r>
              <a:rPr sz="1700" b="1" spc="-130" dirty="0">
                <a:latin typeface="Trebuchet MS"/>
                <a:cs typeface="Trebuchet MS"/>
              </a:rPr>
              <a:t> </a:t>
            </a:r>
            <a:r>
              <a:rPr sz="1700" b="1" spc="-40" dirty="0">
                <a:latin typeface="Trebuchet MS"/>
                <a:cs typeface="Trebuchet MS"/>
              </a:rPr>
              <a:t>NGINX</a:t>
            </a:r>
            <a:r>
              <a:rPr sz="1700" b="1" spc="-125" dirty="0">
                <a:latin typeface="Trebuchet MS"/>
                <a:cs typeface="Trebuchet MS"/>
              </a:rPr>
              <a:t> </a:t>
            </a:r>
            <a:r>
              <a:rPr sz="1700" b="1" spc="-85" dirty="0">
                <a:latin typeface="Trebuchet MS"/>
                <a:cs typeface="Trebuchet MS"/>
              </a:rPr>
              <a:t>will</a:t>
            </a:r>
            <a:r>
              <a:rPr sz="1700" b="1" spc="-130" dirty="0">
                <a:latin typeface="Trebuchet MS"/>
                <a:cs typeface="Trebuchet MS"/>
              </a:rPr>
              <a:t> </a:t>
            </a:r>
            <a:r>
              <a:rPr sz="1700" b="1" spc="-80" dirty="0">
                <a:latin typeface="Trebuchet MS"/>
                <a:cs typeface="Trebuchet MS"/>
              </a:rPr>
              <a:t>wait</a:t>
            </a:r>
            <a:r>
              <a:rPr sz="1700" b="1" spc="-125" dirty="0">
                <a:latin typeface="Trebuchet MS"/>
                <a:cs typeface="Trebuchet MS"/>
              </a:rPr>
              <a:t> </a:t>
            </a:r>
            <a:r>
              <a:rPr sz="1700" b="1" spc="-90" dirty="0">
                <a:latin typeface="Trebuchet MS"/>
                <a:cs typeface="Trebuchet MS"/>
              </a:rPr>
              <a:t>for</a:t>
            </a:r>
            <a:r>
              <a:rPr sz="1700" b="1" spc="-130" dirty="0">
                <a:latin typeface="Trebuchet MS"/>
                <a:cs typeface="Trebuchet MS"/>
              </a:rPr>
              <a:t> </a:t>
            </a:r>
            <a:r>
              <a:rPr sz="1700" b="1" spc="-95" dirty="0">
                <a:latin typeface="Trebuchet MS"/>
                <a:cs typeface="Trebuchet MS"/>
              </a:rPr>
              <a:t>workers</a:t>
            </a:r>
            <a:r>
              <a:rPr sz="1700" b="1" spc="-125" dirty="0">
                <a:latin typeface="Trebuchet MS"/>
                <a:cs typeface="Trebuchet MS"/>
              </a:rPr>
              <a:t> </a:t>
            </a:r>
            <a:r>
              <a:rPr sz="1700" b="1" spc="-70" dirty="0">
                <a:latin typeface="Trebuchet MS"/>
                <a:cs typeface="Trebuchet MS"/>
              </a:rPr>
              <a:t>to</a:t>
            </a:r>
            <a:r>
              <a:rPr sz="1700" b="1" spc="-130" dirty="0">
                <a:latin typeface="Trebuchet MS"/>
                <a:cs typeface="Trebuchet MS"/>
              </a:rPr>
              <a:t> </a:t>
            </a:r>
            <a:r>
              <a:rPr sz="1700" b="1" spc="-90" dirty="0">
                <a:latin typeface="Trebuchet MS"/>
                <a:cs typeface="Trebuchet MS"/>
              </a:rPr>
              <a:t>ﬁnish</a:t>
            </a:r>
            <a:r>
              <a:rPr sz="1700" b="1" spc="-125" dirty="0">
                <a:latin typeface="Trebuchet MS"/>
                <a:cs typeface="Trebuchet MS"/>
              </a:rPr>
              <a:t> </a:t>
            </a:r>
            <a:r>
              <a:rPr sz="1700" b="1" spc="-90" dirty="0">
                <a:latin typeface="Trebuchet MS"/>
                <a:cs typeface="Trebuchet MS"/>
              </a:rPr>
              <a:t>processing</a:t>
            </a:r>
            <a:r>
              <a:rPr sz="1700" b="1" spc="-130" dirty="0">
                <a:latin typeface="Trebuchet MS"/>
                <a:cs typeface="Trebuchet MS"/>
              </a:rPr>
              <a:t> </a:t>
            </a:r>
            <a:r>
              <a:rPr sz="1700" b="1" spc="-95" dirty="0">
                <a:latin typeface="Trebuchet MS"/>
                <a:cs typeface="Trebuchet MS"/>
              </a:rPr>
              <a:t>requests</a:t>
            </a:r>
            <a:endParaRPr sz="1700">
              <a:latin typeface="Trebuchet MS"/>
              <a:cs typeface="Trebuchet MS"/>
            </a:endParaRPr>
          </a:p>
          <a:p>
            <a:pPr marL="91440">
              <a:lnSpc>
                <a:spcPct val="100000"/>
              </a:lnSpc>
              <a:spcBef>
                <a:spcPts val="160"/>
              </a:spcBef>
              <a:tabLst>
                <a:tab pos="868680" algn="l"/>
              </a:tabLst>
            </a:pPr>
            <a:r>
              <a:rPr sz="1700" dirty="0">
                <a:latin typeface="Courier New"/>
                <a:cs typeface="Courier New"/>
              </a:rPr>
              <a:t>nginx	</a:t>
            </a:r>
            <a:r>
              <a:rPr sz="1700" spc="-5" dirty="0">
                <a:latin typeface="Courier New"/>
                <a:cs typeface="Courier New"/>
              </a:rPr>
              <a:t>–s</a:t>
            </a:r>
            <a:r>
              <a:rPr sz="1700" spc="-10" dirty="0">
                <a:latin typeface="Courier New"/>
                <a:cs typeface="Courier New"/>
              </a:rPr>
              <a:t> </a:t>
            </a:r>
            <a:r>
              <a:rPr sz="1700" spc="-5" dirty="0">
                <a:latin typeface="Courier New"/>
                <a:cs typeface="Courier New"/>
              </a:rPr>
              <a:t>quit</a:t>
            </a:r>
            <a:endParaRPr sz="1700">
              <a:latin typeface="Courier New"/>
              <a:cs typeface="Courier New"/>
            </a:endParaRPr>
          </a:p>
          <a:p>
            <a:pPr>
              <a:lnSpc>
                <a:spcPct val="100000"/>
              </a:lnSpc>
              <a:spcBef>
                <a:spcPts val="25"/>
              </a:spcBef>
            </a:pPr>
            <a:endParaRPr sz="2150">
              <a:latin typeface="Courier New"/>
              <a:cs typeface="Courier New"/>
            </a:endParaRPr>
          </a:p>
          <a:p>
            <a:pPr marL="91440">
              <a:lnSpc>
                <a:spcPct val="100000"/>
              </a:lnSpc>
            </a:pPr>
            <a:r>
              <a:rPr sz="1700" b="1" spc="-110" dirty="0">
                <a:latin typeface="Trebuchet MS"/>
                <a:cs typeface="Trebuchet MS"/>
              </a:rPr>
              <a:t>Fast</a:t>
            </a:r>
            <a:r>
              <a:rPr sz="1700" b="1" spc="-135" dirty="0">
                <a:latin typeface="Trebuchet MS"/>
                <a:cs typeface="Trebuchet MS"/>
              </a:rPr>
              <a:t> </a:t>
            </a:r>
            <a:r>
              <a:rPr sz="1700" b="1" spc="-80" dirty="0">
                <a:latin typeface="Trebuchet MS"/>
                <a:cs typeface="Trebuchet MS"/>
              </a:rPr>
              <a:t>shutdown</a:t>
            </a:r>
            <a:endParaRPr sz="1700">
              <a:latin typeface="Trebuchet MS"/>
              <a:cs typeface="Trebuchet MS"/>
            </a:endParaRPr>
          </a:p>
          <a:p>
            <a:pPr marL="91440">
              <a:lnSpc>
                <a:spcPct val="100000"/>
              </a:lnSpc>
              <a:spcBef>
                <a:spcPts val="260"/>
              </a:spcBef>
              <a:tabLst>
                <a:tab pos="868680" algn="l"/>
              </a:tabLst>
            </a:pPr>
            <a:r>
              <a:rPr sz="1700" dirty="0">
                <a:latin typeface="Courier New"/>
                <a:cs typeface="Courier New"/>
              </a:rPr>
              <a:t>nginx	</a:t>
            </a:r>
            <a:r>
              <a:rPr sz="1700" spc="-5" dirty="0">
                <a:latin typeface="Courier New"/>
                <a:cs typeface="Courier New"/>
              </a:rPr>
              <a:t>–s</a:t>
            </a:r>
            <a:r>
              <a:rPr sz="1700" spc="-10" dirty="0">
                <a:latin typeface="Courier New"/>
                <a:cs typeface="Courier New"/>
              </a:rPr>
              <a:t> </a:t>
            </a:r>
            <a:r>
              <a:rPr sz="1700" spc="-5" dirty="0">
                <a:latin typeface="Courier New"/>
                <a:cs typeface="Courier New"/>
              </a:rPr>
              <a:t>stop</a:t>
            </a:r>
            <a:endParaRPr sz="1700">
              <a:latin typeface="Courier New"/>
              <a:cs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513080"/>
          </a:xfrm>
          <a:prstGeom prst="rect">
            <a:avLst/>
          </a:prstGeom>
        </p:spPr>
        <p:txBody>
          <a:bodyPr vert="horz" wrap="square" lIns="0" tIns="12700" rIns="0" bIns="0" rtlCol="0">
            <a:spAutoFit/>
          </a:bodyPr>
          <a:lstStyle/>
          <a:p>
            <a:pPr marL="12700">
              <a:lnSpc>
                <a:spcPct val="100000"/>
              </a:lnSpc>
              <a:spcBef>
                <a:spcPts val="100"/>
              </a:spcBef>
            </a:pPr>
            <a:r>
              <a:rPr lang="en-IN" sz="3200" spc="-90" dirty="0">
                <a:solidFill>
                  <a:srgbClr val="11872B"/>
                </a:solidFill>
              </a:rPr>
              <a:t>Lab  : Install Nginx</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5560060" cy="513080"/>
          </a:xfrm>
          <a:prstGeom prst="rect">
            <a:avLst/>
          </a:prstGeom>
        </p:spPr>
        <p:txBody>
          <a:bodyPr vert="horz" wrap="square" lIns="0" tIns="12700" rIns="0" bIns="0" rtlCol="0">
            <a:spAutoFit/>
          </a:bodyPr>
          <a:lstStyle/>
          <a:p>
            <a:pPr marL="12700">
              <a:lnSpc>
                <a:spcPct val="100000"/>
              </a:lnSpc>
              <a:spcBef>
                <a:spcPts val="100"/>
              </a:spcBef>
            </a:pPr>
            <a:r>
              <a:rPr sz="3200" spc="-90" dirty="0">
                <a:solidFill>
                  <a:srgbClr val="11872B"/>
                </a:solidFill>
              </a:rPr>
              <a:t>The </a:t>
            </a:r>
            <a:r>
              <a:rPr sz="3200" spc="-70" dirty="0">
                <a:solidFill>
                  <a:srgbClr val="11872B"/>
                </a:solidFill>
              </a:rPr>
              <a:t>NGINX </a:t>
            </a:r>
            <a:r>
              <a:rPr sz="3200" spc="-165" dirty="0">
                <a:solidFill>
                  <a:srgbClr val="11872B"/>
                </a:solidFill>
              </a:rPr>
              <a:t>conﬁguration</a:t>
            </a:r>
            <a:r>
              <a:rPr sz="3200" spc="-465" dirty="0">
                <a:solidFill>
                  <a:srgbClr val="11872B"/>
                </a:solidFill>
              </a:rPr>
              <a:t> </a:t>
            </a:r>
            <a:r>
              <a:rPr sz="3200" spc="-185" dirty="0">
                <a:solidFill>
                  <a:srgbClr val="11872B"/>
                </a:solidFill>
              </a:rPr>
              <a:t>ﬁle</a:t>
            </a:r>
            <a:endParaRPr sz="3200" dirty="0"/>
          </a:p>
        </p:txBody>
      </p:sp>
      <p:sp>
        <p:nvSpPr>
          <p:cNvPr id="3" name="object 3"/>
          <p:cNvSpPr txBox="1"/>
          <p:nvPr/>
        </p:nvSpPr>
        <p:spPr>
          <a:xfrm>
            <a:off x="535940" y="1557020"/>
            <a:ext cx="7736205" cy="3865417"/>
          </a:xfrm>
          <a:prstGeom prst="rect">
            <a:avLst/>
          </a:prstGeom>
        </p:spPr>
        <p:txBody>
          <a:bodyPr vert="horz" wrap="square" lIns="0" tIns="114300" rIns="0" bIns="0" rtlCol="0">
            <a:spAutoFit/>
          </a:bodyPr>
          <a:lstStyle/>
          <a:p>
            <a:pPr marL="355600" marR="735965" indent="-342900">
              <a:lnSpc>
                <a:spcPct val="77800"/>
              </a:lnSpc>
              <a:spcBef>
                <a:spcPts val="900"/>
              </a:spcBef>
              <a:buFont typeface="Arial"/>
              <a:buChar char="•"/>
              <a:tabLst>
                <a:tab pos="354965" algn="l"/>
                <a:tab pos="355600" algn="l"/>
              </a:tabLst>
            </a:pPr>
            <a:r>
              <a:rPr sz="2000" spc="-80" dirty="0">
                <a:latin typeface="DejaVu Sans"/>
                <a:cs typeface="DejaVu Sans"/>
              </a:rPr>
              <a:t>The </a:t>
            </a:r>
            <a:r>
              <a:rPr sz="2000" spc="-155" dirty="0">
                <a:latin typeface="DejaVu Sans"/>
                <a:cs typeface="DejaVu Sans"/>
              </a:rPr>
              <a:t>conﬁguration </a:t>
            </a:r>
            <a:r>
              <a:rPr sz="2000" spc="-170" dirty="0">
                <a:latin typeface="DejaVu Sans"/>
                <a:cs typeface="DejaVu Sans"/>
              </a:rPr>
              <a:t>ﬁle </a:t>
            </a:r>
            <a:r>
              <a:rPr sz="2000" spc="-130" dirty="0">
                <a:latin typeface="DejaVu Sans"/>
                <a:cs typeface="DejaVu Sans"/>
              </a:rPr>
              <a:t>determines</a:t>
            </a:r>
            <a:r>
              <a:rPr sz="2000" spc="-395" dirty="0">
                <a:latin typeface="DejaVu Sans"/>
                <a:cs typeface="DejaVu Sans"/>
              </a:rPr>
              <a:t> </a:t>
            </a:r>
            <a:r>
              <a:rPr lang="en-IN" sz="2000" spc="-395" dirty="0">
                <a:latin typeface="DejaVu Sans"/>
                <a:cs typeface="DejaVu Sans"/>
              </a:rPr>
              <a:t> </a:t>
            </a:r>
            <a:r>
              <a:rPr sz="2000" spc="-95" dirty="0">
                <a:latin typeface="DejaVu Sans"/>
                <a:cs typeface="DejaVu Sans"/>
              </a:rPr>
              <a:t>how </a:t>
            </a:r>
            <a:r>
              <a:rPr sz="2000" spc="-65" dirty="0">
                <a:latin typeface="DejaVu Sans"/>
                <a:cs typeface="DejaVu Sans"/>
              </a:rPr>
              <a:t>NGINX </a:t>
            </a:r>
            <a:r>
              <a:rPr sz="2000" spc="-135" dirty="0">
                <a:latin typeface="DejaVu Sans"/>
                <a:cs typeface="DejaVu Sans"/>
              </a:rPr>
              <a:t>and </a:t>
            </a:r>
            <a:r>
              <a:rPr sz="2000" spc="-160" dirty="0">
                <a:latin typeface="DejaVu Sans"/>
                <a:cs typeface="DejaVu Sans"/>
              </a:rPr>
              <a:t>its </a:t>
            </a:r>
            <a:r>
              <a:rPr sz="2000" spc="-90" dirty="0">
                <a:latin typeface="DejaVu Sans"/>
                <a:cs typeface="DejaVu Sans"/>
              </a:rPr>
              <a:t>modules</a:t>
            </a:r>
            <a:r>
              <a:rPr lang="en-IN" sz="2000" spc="-90" dirty="0">
                <a:latin typeface="DejaVu Sans"/>
                <a:cs typeface="DejaVu Sans"/>
              </a:rPr>
              <a:t> </a:t>
            </a:r>
            <a:r>
              <a:rPr sz="2000" spc="-430" dirty="0">
                <a:latin typeface="DejaVu Sans"/>
                <a:cs typeface="DejaVu Sans"/>
              </a:rPr>
              <a:t> </a:t>
            </a:r>
            <a:r>
              <a:rPr sz="2000" spc="-140" dirty="0">
                <a:latin typeface="DejaVu Sans"/>
                <a:cs typeface="DejaVu Sans"/>
              </a:rPr>
              <a:t>behave</a:t>
            </a:r>
            <a:endParaRPr sz="2000" dirty="0">
              <a:latin typeface="DejaVu Sans"/>
              <a:cs typeface="DejaVu Sans"/>
            </a:endParaRPr>
          </a:p>
          <a:p>
            <a:pPr marL="355600" marR="294640" indent="-342900">
              <a:lnSpc>
                <a:spcPts val="2880"/>
              </a:lnSpc>
              <a:spcBef>
                <a:spcPts val="715"/>
              </a:spcBef>
              <a:buFont typeface="Arial"/>
              <a:buChar char="•"/>
              <a:tabLst>
                <a:tab pos="354965" algn="l"/>
                <a:tab pos="355600" algn="l"/>
              </a:tabLst>
            </a:pPr>
            <a:r>
              <a:rPr sz="2000" spc="-80" dirty="0">
                <a:latin typeface="DejaVu Sans"/>
                <a:cs typeface="DejaVu Sans"/>
              </a:rPr>
              <a:t>The </a:t>
            </a:r>
            <a:r>
              <a:rPr sz="2000" spc="-185" dirty="0">
                <a:latin typeface="DejaVu Sans"/>
                <a:cs typeface="DejaVu Sans"/>
              </a:rPr>
              <a:t>main </a:t>
            </a:r>
            <a:r>
              <a:rPr sz="2000" spc="-170" dirty="0">
                <a:latin typeface="DejaVu Sans"/>
                <a:cs typeface="DejaVu Sans"/>
              </a:rPr>
              <a:t>ﬁle </a:t>
            </a:r>
            <a:r>
              <a:rPr sz="2000" spc="-150" dirty="0">
                <a:latin typeface="DejaVu Sans"/>
                <a:cs typeface="DejaVu Sans"/>
              </a:rPr>
              <a:t>is </a:t>
            </a:r>
            <a:r>
              <a:rPr sz="2000" spc="-135" dirty="0">
                <a:latin typeface="DejaVu Sans"/>
                <a:cs typeface="DejaVu Sans"/>
              </a:rPr>
              <a:t>named </a:t>
            </a:r>
            <a:r>
              <a:rPr sz="2000" b="1" spc="10" dirty="0">
                <a:latin typeface="Trebuchet MS"/>
                <a:cs typeface="Trebuchet MS"/>
              </a:rPr>
              <a:t>nginx.conf </a:t>
            </a:r>
            <a:r>
              <a:rPr sz="2000" spc="-135" dirty="0">
                <a:latin typeface="DejaVu Sans"/>
                <a:cs typeface="DejaVu Sans"/>
              </a:rPr>
              <a:t>and</a:t>
            </a:r>
            <a:r>
              <a:rPr sz="2000" spc="-560" dirty="0">
                <a:latin typeface="DejaVu Sans"/>
                <a:cs typeface="DejaVu Sans"/>
              </a:rPr>
              <a:t> </a:t>
            </a:r>
            <a:r>
              <a:rPr lang="en-IN" sz="2000" spc="-150" dirty="0">
                <a:latin typeface="DejaVu Sans"/>
                <a:cs typeface="DejaVu Sans"/>
              </a:rPr>
              <a:t> is</a:t>
            </a:r>
            <a:r>
              <a:rPr sz="2000" spc="-150" dirty="0">
                <a:latin typeface="DejaVu Sans"/>
                <a:cs typeface="DejaVu Sans"/>
              </a:rPr>
              <a:t> </a:t>
            </a:r>
            <a:r>
              <a:rPr sz="2000" spc="-90" dirty="0">
                <a:latin typeface="DejaVu Sans"/>
                <a:cs typeface="DejaVu Sans"/>
              </a:rPr>
              <a:t>located </a:t>
            </a:r>
            <a:r>
              <a:rPr sz="2000" spc="-180" dirty="0">
                <a:latin typeface="DejaVu Sans"/>
                <a:cs typeface="DejaVu Sans"/>
              </a:rPr>
              <a:t>in</a:t>
            </a:r>
            <a:r>
              <a:rPr sz="2000" spc="-295" dirty="0">
                <a:latin typeface="DejaVu Sans"/>
                <a:cs typeface="DejaVu Sans"/>
              </a:rPr>
              <a:t> </a:t>
            </a:r>
            <a:r>
              <a:rPr sz="2000" b="1" spc="220" dirty="0">
                <a:latin typeface="Trebuchet MS"/>
                <a:cs typeface="Trebuchet MS"/>
              </a:rPr>
              <a:t>/etc/nginx</a:t>
            </a:r>
            <a:endParaRPr sz="2000" dirty="0">
              <a:latin typeface="Trebuchet MS"/>
              <a:cs typeface="Trebuchet MS"/>
            </a:endParaRPr>
          </a:p>
          <a:p>
            <a:pPr marL="355600" marR="5080" indent="-342900">
              <a:lnSpc>
                <a:spcPts val="2880"/>
              </a:lnSpc>
              <a:spcBef>
                <a:spcPts val="740"/>
              </a:spcBef>
              <a:buFont typeface="Arial"/>
              <a:buChar char="•"/>
              <a:tabLst>
                <a:tab pos="354965" algn="l"/>
                <a:tab pos="355600" algn="l"/>
              </a:tabLst>
            </a:pPr>
            <a:r>
              <a:rPr sz="2000" spc="-80" dirty="0">
                <a:latin typeface="DejaVu Sans"/>
                <a:cs typeface="DejaVu Sans"/>
              </a:rPr>
              <a:t>The </a:t>
            </a:r>
            <a:r>
              <a:rPr sz="2000" spc="-185" dirty="0">
                <a:latin typeface="DejaVu Sans"/>
                <a:cs typeface="DejaVu Sans"/>
              </a:rPr>
              <a:t>main </a:t>
            </a:r>
            <a:r>
              <a:rPr sz="2000" spc="-155" dirty="0">
                <a:latin typeface="DejaVu Sans"/>
                <a:cs typeface="DejaVu Sans"/>
              </a:rPr>
              <a:t>conﬁguration </a:t>
            </a:r>
            <a:r>
              <a:rPr sz="2000" spc="-170" dirty="0">
                <a:latin typeface="DejaVu Sans"/>
                <a:cs typeface="DejaVu Sans"/>
              </a:rPr>
              <a:t>ﬁle </a:t>
            </a:r>
            <a:r>
              <a:rPr sz="2000" spc="-195" dirty="0">
                <a:latin typeface="DejaVu Sans"/>
                <a:cs typeface="DejaVu Sans"/>
              </a:rPr>
              <a:t>may </a:t>
            </a:r>
            <a:r>
              <a:rPr sz="2000" spc="-95" dirty="0">
                <a:latin typeface="DejaVu Sans"/>
                <a:cs typeface="DejaVu Sans"/>
              </a:rPr>
              <a:t>include </a:t>
            </a:r>
            <a:r>
              <a:rPr sz="2000" spc="-100" dirty="0">
                <a:latin typeface="DejaVu Sans"/>
                <a:cs typeface="DejaVu Sans"/>
              </a:rPr>
              <a:t>references </a:t>
            </a:r>
            <a:r>
              <a:rPr sz="2000" spc="-135" dirty="0">
                <a:latin typeface="DejaVu Sans"/>
                <a:cs typeface="DejaVu Sans"/>
              </a:rPr>
              <a:t>to </a:t>
            </a:r>
            <a:r>
              <a:rPr sz="2000" spc="-130" dirty="0">
                <a:latin typeface="DejaVu Sans"/>
                <a:cs typeface="DejaVu Sans"/>
              </a:rPr>
              <a:t>additional </a:t>
            </a:r>
            <a:r>
              <a:rPr sz="2000" spc="-155" dirty="0">
                <a:latin typeface="DejaVu Sans"/>
                <a:cs typeface="DejaVu Sans"/>
              </a:rPr>
              <a:t>conﬁguration</a:t>
            </a:r>
            <a:r>
              <a:rPr sz="2000" spc="-475" dirty="0">
                <a:latin typeface="DejaVu Sans"/>
                <a:cs typeface="DejaVu Sans"/>
              </a:rPr>
              <a:t> </a:t>
            </a:r>
            <a:r>
              <a:rPr sz="2000" spc="-155" dirty="0">
                <a:latin typeface="DejaVu Sans"/>
                <a:cs typeface="DejaVu Sans"/>
              </a:rPr>
              <a:t>ﬁles</a:t>
            </a:r>
            <a:endParaRPr sz="2000" dirty="0">
              <a:latin typeface="DejaVu Sans"/>
              <a:cs typeface="DejaVu Sans"/>
            </a:endParaRPr>
          </a:p>
          <a:p>
            <a:pPr marL="355600" indent="-342900">
              <a:lnSpc>
                <a:spcPts val="3590"/>
              </a:lnSpc>
              <a:spcBef>
                <a:spcPts val="45"/>
              </a:spcBef>
              <a:buFont typeface="Arial"/>
              <a:buChar char="•"/>
              <a:tabLst>
                <a:tab pos="354965" algn="l"/>
                <a:tab pos="355600" algn="l"/>
              </a:tabLst>
            </a:pPr>
            <a:r>
              <a:rPr sz="2000" spc="-155" dirty="0">
                <a:latin typeface="DejaVu Sans"/>
                <a:cs typeface="DejaVu Sans"/>
              </a:rPr>
              <a:t>Conﬁguration </a:t>
            </a:r>
            <a:r>
              <a:rPr sz="2000" spc="-114" dirty="0">
                <a:latin typeface="DejaVu Sans"/>
                <a:cs typeface="DejaVu Sans"/>
              </a:rPr>
              <a:t>consists</a:t>
            </a:r>
            <a:r>
              <a:rPr sz="2000" spc="-229" dirty="0">
                <a:latin typeface="DejaVu Sans"/>
                <a:cs typeface="DejaVu Sans"/>
              </a:rPr>
              <a:t> </a:t>
            </a:r>
            <a:r>
              <a:rPr sz="2000" spc="-45" dirty="0">
                <a:latin typeface="DejaVu Sans"/>
                <a:cs typeface="DejaVu Sans"/>
              </a:rPr>
              <a:t>of</a:t>
            </a:r>
            <a:endParaRPr sz="2000" dirty="0">
              <a:latin typeface="DejaVu Sans"/>
              <a:cs typeface="DejaVu Sans"/>
            </a:endParaRPr>
          </a:p>
          <a:p>
            <a:pPr marL="755650" lvl="1" indent="-285750">
              <a:lnSpc>
                <a:spcPts val="3100"/>
              </a:lnSpc>
              <a:buFont typeface="Arial"/>
              <a:buChar char="–"/>
              <a:tabLst>
                <a:tab pos="755650" algn="l"/>
              </a:tabLst>
            </a:pPr>
            <a:r>
              <a:rPr spc="-120" dirty="0">
                <a:latin typeface="DejaVu Sans"/>
                <a:cs typeface="DejaVu Sans"/>
              </a:rPr>
              <a:t>Directives</a:t>
            </a:r>
            <a:endParaRPr dirty="0">
              <a:latin typeface="DejaVu Sans"/>
              <a:cs typeface="DejaVu Sans"/>
            </a:endParaRPr>
          </a:p>
          <a:p>
            <a:pPr marL="755650" lvl="1" indent="-285750">
              <a:lnSpc>
                <a:spcPts val="3110"/>
              </a:lnSpc>
              <a:buFont typeface="Arial"/>
              <a:buChar char="–"/>
              <a:tabLst>
                <a:tab pos="755650" algn="l"/>
              </a:tabLst>
            </a:pPr>
            <a:r>
              <a:rPr spc="-130" dirty="0">
                <a:latin typeface="DejaVu Sans"/>
                <a:cs typeface="DejaVu Sans"/>
              </a:rPr>
              <a:t>Contexts</a:t>
            </a:r>
            <a:endParaRPr lang="en-IN" spc="-130" dirty="0">
              <a:latin typeface="DejaVu Sans"/>
              <a:cs typeface="DejaVu Sans"/>
            </a:endParaRPr>
          </a:p>
          <a:p>
            <a:pPr marL="755650" lvl="1" indent="-285750">
              <a:lnSpc>
                <a:spcPts val="3110"/>
              </a:lnSpc>
              <a:buFont typeface="Arial"/>
              <a:buChar char="–"/>
              <a:tabLst>
                <a:tab pos="755650" algn="l"/>
              </a:tabLst>
            </a:pPr>
            <a:r>
              <a:rPr lang="en-IN" spc="-65" dirty="0">
                <a:latin typeface="DejaVu Sans"/>
                <a:cs typeface="DejaVu Sans"/>
              </a:rPr>
              <a:t>Blocks</a:t>
            </a:r>
            <a:endParaRPr dirty="0">
              <a:latin typeface="DejaVu Sans"/>
              <a:cs typeface="DejaVu Sans"/>
            </a:endParaRPr>
          </a:p>
        </p:txBody>
      </p:sp>
    </p:spTree>
    <p:extLst>
      <p:ext uri="{BB962C8B-B14F-4D97-AF65-F5344CB8AC3E}">
        <p14:creationId xmlns:p14="http://schemas.microsoft.com/office/powerpoint/2010/main" val="4159997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042899" y="5887563"/>
            <a:ext cx="1458988" cy="33552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053164" y="2608897"/>
            <a:ext cx="4458335" cy="513080"/>
          </a:xfrm>
          <a:prstGeom prst="rect">
            <a:avLst/>
          </a:prstGeom>
        </p:spPr>
        <p:txBody>
          <a:bodyPr vert="horz" wrap="square" lIns="0" tIns="12700" rIns="0" bIns="0" rtlCol="0">
            <a:spAutoFit/>
          </a:bodyPr>
          <a:lstStyle/>
          <a:p>
            <a:pPr marL="12700">
              <a:lnSpc>
                <a:spcPct val="100000"/>
              </a:lnSpc>
              <a:spcBef>
                <a:spcPts val="100"/>
              </a:spcBef>
            </a:pPr>
            <a:r>
              <a:rPr sz="3200" spc="-165" dirty="0">
                <a:solidFill>
                  <a:srgbClr val="FFFFFF"/>
                </a:solidFill>
              </a:rPr>
              <a:t>Conﬁguration</a:t>
            </a:r>
            <a:r>
              <a:rPr sz="3200" spc="-235" dirty="0">
                <a:solidFill>
                  <a:srgbClr val="FFFFFF"/>
                </a:solidFill>
              </a:rPr>
              <a:t> </a:t>
            </a:r>
            <a:r>
              <a:rPr sz="3200" spc="-135" dirty="0">
                <a:solidFill>
                  <a:srgbClr val="FFFFFF"/>
                </a:solidFill>
              </a:rPr>
              <a:t>directives</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1882775" cy="513080"/>
          </a:xfrm>
          <a:prstGeom prst="rect">
            <a:avLst/>
          </a:prstGeom>
        </p:spPr>
        <p:txBody>
          <a:bodyPr vert="horz" wrap="square" lIns="0" tIns="12700" rIns="0" bIns="0" rtlCol="0">
            <a:spAutoFit/>
          </a:bodyPr>
          <a:lstStyle/>
          <a:p>
            <a:pPr marL="12700">
              <a:lnSpc>
                <a:spcPct val="100000"/>
              </a:lnSpc>
              <a:spcBef>
                <a:spcPts val="100"/>
              </a:spcBef>
            </a:pPr>
            <a:r>
              <a:rPr sz="3200" spc="-150" dirty="0">
                <a:solidFill>
                  <a:srgbClr val="11872B"/>
                </a:solidFill>
              </a:rPr>
              <a:t>Directives</a:t>
            </a:r>
            <a:endParaRPr sz="3200"/>
          </a:p>
        </p:txBody>
      </p:sp>
      <p:sp>
        <p:nvSpPr>
          <p:cNvPr id="3" name="object 3"/>
          <p:cNvSpPr txBox="1"/>
          <p:nvPr/>
        </p:nvSpPr>
        <p:spPr>
          <a:xfrm>
            <a:off x="535940" y="2780449"/>
            <a:ext cx="7928609" cy="1867178"/>
          </a:xfrm>
          <a:prstGeom prst="rect">
            <a:avLst/>
          </a:prstGeom>
        </p:spPr>
        <p:txBody>
          <a:bodyPr vert="horz" wrap="square" lIns="0" tIns="68580" rIns="0" bIns="0" rtlCol="0">
            <a:spAutoFit/>
          </a:bodyPr>
          <a:lstStyle/>
          <a:p>
            <a:pPr marL="355600" marR="5080" indent="-342900">
              <a:lnSpc>
                <a:spcPts val="3200"/>
              </a:lnSpc>
              <a:spcBef>
                <a:spcPts val="540"/>
              </a:spcBef>
              <a:buFont typeface="Arial"/>
              <a:buChar char="•"/>
              <a:tabLst>
                <a:tab pos="354965" algn="l"/>
                <a:tab pos="355600" algn="l"/>
              </a:tabLst>
            </a:pPr>
            <a:r>
              <a:rPr sz="2000" spc="-120" dirty="0">
                <a:latin typeface="DejaVu Sans"/>
                <a:cs typeface="DejaVu Sans"/>
              </a:rPr>
              <a:t>Consists </a:t>
            </a:r>
            <a:r>
              <a:rPr sz="2000" spc="-45" dirty="0">
                <a:latin typeface="DejaVu Sans"/>
                <a:cs typeface="DejaVu Sans"/>
              </a:rPr>
              <a:t>of </a:t>
            </a:r>
            <a:r>
              <a:rPr sz="2000" spc="-145" dirty="0">
                <a:latin typeface="DejaVu Sans"/>
                <a:cs typeface="DejaVu Sans"/>
              </a:rPr>
              <a:t>the </a:t>
            </a:r>
            <a:r>
              <a:rPr sz="2000" spc="-130" dirty="0">
                <a:latin typeface="DejaVu Sans"/>
                <a:cs typeface="DejaVu Sans"/>
              </a:rPr>
              <a:t>directive </a:t>
            </a:r>
            <a:r>
              <a:rPr sz="2000" spc="-195" dirty="0">
                <a:latin typeface="DejaVu Sans"/>
                <a:cs typeface="DejaVu Sans"/>
              </a:rPr>
              <a:t>name, </a:t>
            </a:r>
            <a:r>
              <a:rPr sz="2000" spc="-55" dirty="0">
                <a:latin typeface="DejaVu Sans"/>
                <a:cs typeface="DejaVu Sans"/>
              </a:rPr>
              <a:t>followed</a:t>
            </a:r>
            <a:r>
              <a:rPr lang="en-IN" sz="2000" spc="-55" dirty="0">
                <a:latin typeface="DejaVu Sans"/>
                <a:cs typeface="DejaVu Sans"/>
              </a:rPr>
              <a:t> </a:t>
            </a:r>
            <a:r>
              <a:rPr sz="2000" spc="-545" dirty="0">
                <a:latin typeface="DejaVu Sans"/>
                <a:cs typeface="DejaVu Sans"/>
              </a:rPr>
              <a:t> </a:t>
            </a:r>
            <a:r>
              <a:rPr sz="2000" spc="-135" dirty="0">
                <a:latin typeface="DejaVu Sans"/>
                <a:cs typeface="DejaVu Sans"/>
              </a:rPr>
              <a:t>by </a:t>
            </a:r>
            <a:r>
              <a:rPr sz="2000" spc="-150" dirty="0">
                <a:latin typeface="DejaVu Sans"/>
                <a:cs typeface="DejaVu Sans"/>
              </a:rPr>
              <a:t>parameters </a:t>
            </a:r>
            <a:r>
              <a:rPr sz="2000" spc="-135" dirty="0">
                <a:latin typeface="DejaVu Sans"/>
                <a:cs typeface="DejaVu Sans"/>
              </a:rPr>
              <a:t>and </a:t>
            </a:r>
            <a:r>
              <a:rPr sz="2000" spc="-100" dirty="0">
                <a:latin typeface="DejaVu Sans"/>
                <a:cs typeface="DejaVu Sans"/>
              </a:rPr>
              <a:t>ends </a:t>
            </a:r>
            <a:r>
              <a:rPr sz="2000" spc="-180" dirty="0">
                <a:latin typeface="DejaVu Sans"/>
                <a:cs typeface="DejaVu Sans"/>
              </a:rPr>
              <a:t>in </a:t>
            </a:r>
            <a:r>
              <a:rPr sz="2000" spc="-195" dirty="0">
                <a:latin typeface="DejaVu Sans"/>
                <a:cs typeface="DejaVu Sans"/>
              </a:rPr>
              <a:t>a</a:t>
            </a:r>
            <a:r>
              <a:rPr sz="2000" spc="-400" dirty="0">
                <a:latin typeface="DejaVu Sans"/>
                <a:cs typeface="DejaVu Sans"/>
              </a:rPr>
              <a:t> </a:t>
            </a:r>
            <a:r>
              <a:rPr sz="2000" spc="-100" dirty="0">
                <a:latin typeface="DejaVu Sans"/>
                <a:cs typeface="DejaVu Sans"/>
              </a:rPr>
              <a:t>semicolon</a:t>
            </a:r>
            <a:endParaRPr sz="2000" dirty="0">
              <a:latin typeface="DejaVu Sans"/>
              <a:cs typeface="DejaVu Sans"/>
            </a:endParaRPr>
          </a:p>
          <a:p>
            <a:pPr marL="355600" indent="-342900">
              <a:lnSpc>
                <a:spcPct val="100000"/>
              </a:lnSpc>
              <a:spcBef>
                <a:spcPts val="280"/>
              </a:spcBef>
              <a:buFont typeface="Arial"/>
              <a:buChar char="•"/>
              <a:tabLst>
                <a:tab pos="354965" algn="l"/>
                <a:tab pos="355600" algn="l"/>
                <a:tab pos="1284605" algn="l"/>
              </a:tabLst>
            </a:pPr>
            <a:r>
              <a:rPr sz="2000" spc="-114" dirty="0">
                <a:latin typeface="DejaVu Sans"/>
                <a:cs typeface="DejaVu Sans"/>
              </a:rPr>
              <a:t>Two</a:t>
            </a:r>
            <a:r>
              <a:rPr lang="en-IN" sz="2000" spc="-114" dirty="0">
                <a:latin typeface="DejaVu Sans"/>
                <a:cs typeface="DejaVu Sans"/>
              </a:rPr>
              <a:t> </a:t>
            </a:r>
            <a:r>
              <a:rPr sz="2000" spc="-120" dirty="0">
                <a:latin typeface="DejaVu Sans"/>
                <a:cs typeface="DejaVu Sans"/>
              </a:rPr>
              <a:t>types </a:t>
            </a:r>
            <a:r>
              <a:rPr sz="2000" spc="-45" dirty="0">
                <a:latin typeface="DejaVu Sans"/>
                <a:cs typeface="DejaVu Sans"/>
              </a:rPr>
              <a:t>of</a:t>
            </a:r>
            <a:r>
              <a:rPr sz="2000" spc="-315" dirty="0">
                <a:latin typeface="DejaVu Sans"/>
                <a:cs typeface="DejaVu Sans"/>
              </a:rPr>
              <a:t> </a:t>
            </a:r>
            <a:r>
              <a:rPr sz="2000" spc="-125" dirty="0">
                <a:latin typeface="DejaVu Sans"/>
                <a:cs typeface="DejaVu Sans"/>
              </a:rPr>
              <a:t>directives</a:t>
            </a:r>
            <a:endParaRPr sz="2000" dirty="0">
              <a:latin typeface="DejaVu Sans"/>
              <a:cs typeface="DejaVu Sans"/>
            </a:endParaRPr>
          </a:p>
          <a:p>
            <a:pPr marL="755650" lvl="1" indent="-285750">
              <a:lnSpc>
                <a:spcPct val="100000"/>
              </a:lnSpc>
              <a:spcBef>
                <a:spcPts val="340"/>
              </a:spcBef>
              <a:buFont typeface="Arial"/>
              <a:buChar char="–"/>
              <a:tabLst>
                <a:tab pos="755650" algn="l"/>
              </a:tabLst>
            </a:pPr>
            <a:r>
              <a:rPr spc="-95" dirty="0">
                <a:latin typeface="DejaVu Sans"/>
                <a:cs typeface="DejaVu Sans"/>
              </a:rPr>
              <a:t>Simple</a:t>
            </a:r>
            <a:r>
              <a:rPr spc="-170" dirty="0">
                <a:latin typeface="DejaVu Sans"/>
                <a:cs typeface="DejaVu Sans"/>
              </a:rPr>
              <a:t> </a:t>
            </a:r>
            <a:r>
              <a:rPr spc="-110" dirty="0">
                <a:latin typeface="DejaVu Sans"/>
                <a:cs typeface="DejaVu Sans"/>
              </a:rPr>
              <a:t>directive</a:t>
            </a:r>
            <a:endParaRPr dirty="0">
              <a:latin typeface="DejaVu Sans"/>
              <a:cs typeface="DejaVu Sans"/>
            </a:endParaRPr>
          </a:p>
          <a:p>
            <a:pPr marL="755650" lvl="1" indent="-285750">
              <a:lnSpc>
                <a:spcPct val="100000"/>
              </a:lnSpc>
              <a:spcBef>
                <a:spcPts val="280"/>
              </a:spcBef>
              <a:buFont typeface="Arial"/>
              <a:buChar char="–"/>
              <a:tabLst>
                <a:tab pos="755650" algn="l"/>
              </a:tabLst>
            </a:pPr>
            <a:r>
              <a:rPr spc="-55" dirty="0">
                <a:latin typeface="DejaVu Sans"/>
                <a:cs typeface="DejaVu Sans"/>
              </a:rPr>
              <a:t>Block</a:t>
            </a:r>
            <a:r>
              <a:rPr spc="-170" dirty="0">
                <a:latin typeface="DejaVu Sans"/>
                <a:cs typeface="DejaVu Sans"/>
              </a:rPr>
              <a:t> </a:t>
            </a:r>
            <a:r>
              <a:rPr spc="-110" dirty="0">
                <a:latin typeface="DejaVu Sans"/>
                <a:cs typeface="DejaVu Sans"/>
              </a:rPr>
              <a:t>directive</a:t>
            </a:r>
            <a:endParaRPr dirty="0">
              <a:latin typeface="DejaVu Sans"/>
              <a:cs typeface="DejaVu Sans"/>
            </a:endParaRPr>
          </a:p>
        </p:txBody>
      </p:sp>
      <p:grpSp>
        <p:nvGrpSpPr>
          <p:cNvPr id="4" name="object 4"/>
          <p:cNvGrpSpPr/>
          <p:nvPr/>
        </p:nvGrpSpPr>
        <p:grpSpPr>
          <a:xfrm>
            <a:off x="444500" y="1478165"/>
            <a:ext cx="8255000" cy="834390"/>
            <a:chOff x="444500" y="1478165"/>
            <a:chExt cx="8255000" cy="834390"/>
          </a:xfrm>
        </p:grpSpPr>
        <p:sp>
          <p:nvSpPr>
            <p:cNvPr id="5" name="object 5"/>
            <p:cNvSpPr/>
            <p:nvPr/>
          </p:nvSpPr>
          <p:spPr>
            <a:xfrm>
              <a:off x="457200" y="1490865"/>
              <a:ext cx="8229600" cy="808990"/>
            </a:xfrm>
            <a:custGeom>
              <a:avLst/>
              <a:gdLst/>
              <a:ahLst/>
              <a:cxnLst/>
              <a:rect l="l" t="t" r="r" b="b"/>
              <a:pathLst>
                <a:path w="8229600" h="808989">
                  <a:moveTo>
                    <a:pt x="8094814" y="0"/>
                  </a:moveTo>
                  <a:lnTo>
                    <a:pt x="134777" y="0"/>
                  </a:lnTo>
                  <a:lnTo>
                    <a:pt x="92177" y="6871"/>
                  </a:lnTo>
                  <a:lnTo>
                    <a:pt x="55180" y="26007"/>
                  </a:lnTo>
                  <a:lnTo>
                    <a:pt x="26004" y="55184"/>
                  </a:lnTo>
                  <a:lnTo>
                    <a:pt x="6871" y="92184"/>
                  </a:lnTo>
                  <a:lnTo>
                    <a:pt x="0" y="134785"/>
                  </a:lnTo>
                  <a:lnTo>
                    <a:pt x="0" y="673887"/>
                  </a:lnTo>
                  <a:lnTo>
                    <a:pt x="6871" y="716486"/>
                  </a:lnTo>
                  <a:lnTo>
                    <a:pt x="26004" y="753483"/>
                  </a:lnTo>
                  <a:lnTo>
                    <a:pt x="55180" y="782657"/>
                  </a:lnTo>
                  <a:lnTo>
                    <a:pt x="92177" y="801789"/>
                  </a:lnTo>
                  <a:lnTo>
                    <a:pt x="134777" y="808659"/>
                  </a:lnTo>
                  <a:lnTo>
                    <a:pt x="8094814" y="808659"/>
                  </a:lnTo>
                  <a:lnTo>
                    <a:pt x="8137415" y="801789"/>
                  </a:lnTo>
                  <a:lnTo>
                    <a:pt x="8174415" y="782657"/>
                  </a:lnTo>
                  <a:lnTo>
                    <a:pt x="8203592" y="753483"/>
                  </a:lnTo>
                  <a:lnTo>
                    <a:pt x="8222728" y="716486"/>
                  </a:lnTo>
                  <a:lnTo>
                    <a:pt x="8229600" y="673887"/>
                  </a:lnTo>
                  <a:lnTo>
                    <a:pt x="8229600" y="134785"/>
                  </a:lnTo>
                  <a:lnTo>
                    <a:pt x="8222728" y="92184"/>
                  </a:lnTo>
                  <a:lnTo>
                    <a:pt x="8203592" y="55184"/>
                  </a:lnTo>
                  <a:lnTo>
                    <a:pt x="8174415" y="26007"/>
                  </a:lnTo>
                  <a:lnTo>
                    <a:pt x="8137415" y="6871"/>
                  </a:lnTo>
                  <a:lnTo>
                    <a:pt x="8094814" y="0"/>
                  </a:lnTo>
                  <a:close/>
                </a:path>
              </a:pathLst>
            </a:custGeom>
            <a:solidFill>
              <a:srgbClr val="009638"/>
            </a:solidFill>
          </p:spPr>
          <p:txBody>
            <a:bodyPr wrap="square" lIns="0" tIns="0" rIns="0" bIns="0" rtlCol="0"/>
            <a:lstStyle/>
            <a:p>
              <a:endParaRPr/>
            </a:p>
          </p:txBody>
        </p:sp>
        <p:sp>
          <p:nvSpPr>
            <p:cNvPr id="6" name="object 6"/>
            <p:cNvSpPr/>
            <p:nvPr/>
          </p:nvSpPr>
          <p:spPr>
            <a:xfrm>
              <a:off x="457199" y="1490865"/>
              <a:ext cx="8229600" cy="808990"/>
            </a:xfrm>
            <a:custGeom>
              <a:avLst/>
              <a:gdLst/>
              <a:ahLst/>
              <a:cxnLst/>
              <a:rect l="l" t="t" r="r" b="b"/>
              <a:pathLst>
                <a:path w="8229600" h="808989">
                  <a:moveTo>
                    <a:pt x="0" y="134777"/>
                  </a:moveTo>
                  <a:lnTo>
                    <a:pt x="6871" y="92177"/>
                  </a:lnTo>
                  <a:lnTo>
                    <a:pt x="26004" y="55179"/>
                  </a:lnTo>
                  <a:lnTo>
                    <a:pt x="55179" y="26004"/>
                  </a:lnTo>
                  <a:lnTo>
                    <a:pt x="92177" y="6871"/>
                  </a:lnTo>
                  <a:lnTo>
                    <a:pt x="134777" y="0"/>
                  </a:lnTo>
                  <a:lnTo>
                    <a:pt x="8094814" y="0"/>
                  </a:lnTo>
                  <a:lnTo>
                    <a:pt x="8137416" y="6871"/>
                  </a:lnTo>
                  <a:lnTo>
                    <a:pt x="8174414" y="26004"/>
                  </a:lnTo>
                  <a:lnTo>
                    <a:pt x="8203590" y="55179"/>
                  </a:lnTo>
                  <a:lnTo>
                    <a:pt x="8222723" y="92177"/>
                  </a:lnTo>
                  <a:lnTo>
                    <a:pt x="8229594" y="134777"/>
                  </a:lnTo>
                  <a:lnTo>
                    <a:pt x="8229594" y="673874"/>
                  </a:lnTo>
                  <a:lnTo>
                    <a:pt x="8222723" y="716474"/>
                  </a:lnTo>
                  <a:lnTo>
                    <a:pt x="8203590" y="753472"/>
                  </a:lnTo>
                  <a:lnTo>
                    <a:pt x="8174414" y="782648"/>
                  </a:lnTo>
                  <a:lnTo>
                    <a:pt x="8137416" y="801781"/>
                  </a:lnTo>
                  <a:lnTo>
                    <a:pt x="8094814" y="808652"/>
                  </a:lnTo>
                  <a:lnTo>
                    <a:pt x="134777" y="808652"/>
                  </a:lnTo>
                  <a:lnTo>
                    <a:pt x="92177" y="801781"/>
                  </a:lnTo>
                  <a:lnTo>
                    <a:pt x="55179" y="782648"/>
                  </a:lnTo>
                  <a:lnTo>
                    <a:pt x="26004" y="753472"/>
                  </a:lnTo>
                  <a:lnTo>
                    <a:pt x="6871" y="716474"/>
                  </a:lnTo>
                  <a:lnTo>
                    <a:pt x="0" y="673874"/>
                  </a:lnTo>
                  <a:lnTo>
                    <a:pt x="0" y="134777"/>
                  </a:lnTo>
                  <a:close/>
                </a:path>
              </a:pathLst>
            </a:custGeom>
            <a:ln w="25399">
              <a:solidFill>
                <a:srgbClr val="007326"/>
              </a:solidFill>
            </a:ln>
          </p:spPr>
          <p:txBody>
            <a:bodyPr wrap="square" lIns="0" tIns="0" rIns="0" bIns="0" rtlCol="0"/>
            <a:lstStyle/>
            <a:p>
              <a:endParaRPr/>
            </a:p>
          </p:txBody>
        </p:sp>
      </p:grpSp>
      <p:sp>
        <p:nvSpPr>
          <p:cNvPr id="7" name="object 7"/>
          <p:cNvSpPr txBox="1"/>
          <p:nvPr/>
        </p:nvSpPr>
        <p:spPr>
          <a:xfrm>
            <a:off x="575415" y="1499870"/>
            <a:ext cx="7706995" cy="711200"/>
          </a:xfrm>
          <a:prstGeom prst="rect">
            <a:avLst/>
          </a:prstGeom>
        </p:spPr>
        <p:txBody>
          <a:bodyPr vert="horz" wrap="square" lIns="0" tIns="86360" rIns="0" bIns="0" rtlCol="0">
            <a:spAutoFit/>
          </a:bodyPr>
          <a:lstStyle/>
          <a:p>
            <a:pPr marL="12700" marR="5080">
              <a:lnSpc>
                <a:spcPts val="2400"/>
              </a:lnSpc>
              <a:spcBef>
                <a:spcPts val="680"/>
              </a:spcBef>
            </a:pPr>
            <a:r>
              <a:rPr sz="2000" spc="-15" dirty="0">
                <a:solidFill>
                  <a:srgbClr val="FFFFFF"/>
                </a:solidFill>
                <a:latin typeface="DejaVu Sans"/>
                <a:cs typeface="DejaVu Sans"/>
              </a:rPr>
              <a:t>A </a:t>
            </a:r>
            <a:r>
              <a:rPr sz="2000" b="1" spc="10" dirty="0">
                <a:solidFill>
                  <a:srgbClr val="FFFFFF"/>
                </a:solidFill>
                <a:latin typeface="Trebuchet MS"/>
                <a:cs typeface="Trebuchet MS"/>
              </a:rPr>
              <a:t>Directive </a:t>
            </a:r>
            <a:r>
              <a:rPr sz="2000" spc="-125" dirty="0">
                <a:solidFill>
                  <a:srgbClr val="FFFFFF"/>
                </a:solidFill>
                <a:latin typeface="DejaVu Sans"/>
                <a:cs typeface="DejaVu Sans"/>
              </a:rPr>
              <a:t>is </a:t>
            </a:r>
            <a:r>
              <a:rPr sz="2000" spc="-165" dirty="0">
                <a:solidFill>
                  <a:srgbClr val="FFFFFF"/>
                </a:solidFill>
                <a:latin typeface="DejaVu Sans"/>
                <a:cs typeface="DejaVu Sans"/>
              </a:rPr>
              <a:t>a </a:t>
            </a:r>
            <a:r>
              <a:rPr sz="2000" spc="-130" dirty="0">
                <a:solidFill>
                  <a:srgbClr val="FFFFFF"/>
                </a:solidFill>
                <a:latin typeface="DejaVu Sans"/>
                <a:cs typeface="DejaVu Sans"/>
              </a:rPr>
              <a:t>conﬁguration statement </a:t>
            </a:r>
            <a:r>
              <a:rPr sz="2000" spc="-155" dirty="0">
                <a:solidFill>
                  <a:srgbClr val="FFFFFF"/>
                </a:solidFill>
                <a:latin typeface="DejaVu Sans"/>
                <a:cs typeface="DejaVu Sans"/>
              </a:rPr>
              <a:t>that</a:t>
            </a:r>
            <a:r>
              <a:rPr sz="2000" spc="-580" dirty="0">
                <a:solidFill>
                  <a:srgbClr val="FFFFFF"/>
                </a:solidFill>
                <a:latin typeface="DejaVu Sans"/>
                <a:cs typeface="DejaVu Sans"/>
              </a:rPr>
              <a:t> </a:t>
            </a:r>
            <a:r>
              <a:rPr lang="en-IN" sz="2000" spc="-580" dirty="0">
                <a:solidFill>
                  <a:srgbClr val="FFFFFF"/>
                </a:solidFill>
                <a:latin typeface="DejaVu Sans"/>
                <a:cs typeface="DejaVu Sans"/>
              </a:rPr>
              <a:t>    </a:t>
            </a:r>
            <a:r>
              <a:rPr sz="2000" spc="-95" dirty="0">
                <a:solidFill>
                  <a:srgbClr val="FFFFFF"/>
                </a:solidFill>
                <a:latin typeface="DejaVu Sans"/>
                <a:cs typeface="DejaVu Sans"/>
              </a:rPr>
              <a:t>controls </a:t>
            </a:r>
            <a:r>
              <a:rPr sz="2000" spc="-120" dirty="0">
                <a:solidFill>
                  <a:srgbClr val="FFFFFF"/>
                </a:solidFill>
                <a:latin typeface="DejaVu Sans"/>
                <a:cs typeface="DejaVu Sans"/>
              </a:rPr>
              <a:t>the behaviour </a:t>
            </a:r>
            <a:r>
              <a:rPr sz="2000" spc="-35" dirty="0">
                <a:solidFill>
                  <a:srgbClr val="FFFFFF"/>
                </a:solidFill>
                <a:latin typeface="DejaVu Sans"/>
                <a:cs typeface="DejaVu Sans"/>
              </a:rPr>
              <a:t>of </a:t>
            </a:r>
            <a:r>
              <a:rPr sz="2000" spc="-55" dirty="0">
                <a:solidFill>
                  <a:srgbClr val="FFFFFF"/>
                </a:solidFill>
                <a:latin typeface="DejaVu Sans"/>
                <a:cs typeface="DejaVu Sans"/>
              </a:rPr>
              <a:t>NGINX</a:t>
            </a:r>
            <a:r>
              <a:rPr sz="2000" spc="-470" dirty="0">
                <a:solidFill>
                  <a:srgbClr val="FFFFFF"/>
                </a:solidFill>
                <a:latin typeface="DejaVu Sans"/>
                <a:cs typeface="DejaVu Sans"/>
              </a:rPr>
              <a:t> </a:t>
            </a:r>
            <a:r>
              <a:rPr sz="2000" spc="-75" dirty="0">
                <a:solidFill>
                  <a:srgbClr val="FFFFFF"/>
                </a:solidFill>
                <a:latin typeface="DejaVu Sans"/>
                <a:cs typeface="DejaVu Sans"/>
              </a:rPr>
              <a:t>modules</a:t>
            </a:r>
            <a:endParaRPr sz="2000" dirty="0">
              <a:latin typeface="DejaVu Sans"/>
              <a:cs typeface="DejaVu Sans"/>
            </a:endParaRPr>
          </a:p>
        </p:txBody>
      </p:sp>
      <p:grpSp>
        <p:nvGrpSpPr>
          <p:cNvPr id="8" name="object 8"/>
          <p:cNvGrpSpPr/>
          <p:nvPr/>
        </p:nvGrpSpPr>
        <p:grpSpPr>
          <a:xfrm>
            <a:off x="3200400" y="5074781"/>
            <a:ext cx="5673090" cy="1379220"/>
            <a:chOff x="3285375" y="4812779"/>
            <a:chExt cx="5673090" cy="1379220"/>
          </a:xfrm>
        </p:grpSpPr>
        <p:sp>
          <p:nvSpPr>
            <p:cNvPr id="9" name="object 9"/>
            <p:cNvSpPr/>
            <p:nvPr/>
          </p:nvSpPr>
          <p:spPr>
            <a:xfrm>
              <a:off x="3733114" y="4812779"/>
              <a:ext cx="5224741" cy="137908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298075" y="5117274"/>
              <a:ext cx="3108960" cy="485775"/>
            </a:xfrm>
            <a:custGeom>
              <a:avLst/>
              <a:gdLst/>
              <a:ahLst/>
              <a:cxnLst/>
              <a:rect l="l" t="t" r="r" b="b"/>
              <a:pathLst>
                <a:path w="3108960" h="485775">
                  <a:moveTo>
                    <a:pt x="0" y="80866"/>
                  </a:moveTo>
                  <a:lnTo>
                    <a:pt x="6354" y="49389"/>
                  </a:lnTo>
                  <a:lnTo>
                    <a:pt x="23685" y="23685"/>
                  </a:lnTo>
                  <a:lnTo>
                    <a:pt x="49390" y="6354"/>
                  </a:lnTo>
                  <a:lnTo>
                    <a:pt x="80867" y="0"/>
                  </a:lnTo>
                  <a:lnTo>
                    <a:pt x="3027777" y="0"/>
                  </a:lnTo>
                  <a:lnTo>
                    <a:pt x="3059254" y="6354"/>
                  </a:lnTo>
                  <a:lnTo>
                    <a:pt x="3084960" y="23685"/>
                  </a:lnTo>
                  <a:lnTo>
                    <a:pt x="3102292" y="49389"/>
                  </a:lnTo>
                  <a:lnTo>
                    <a:pt x="3108647" y="80866"/>
                  </a:lnTo>
                  <a:lnTo>
                    <a:pt x="3108647" y="404323"/>
                  </a:lnTo>
                  <a:lnTo>
                    <a:pt x="3102292" y="435800"/>
                  </a:lnTo>
                  <a:lnTo>
                    <a:pt x="3084960" y="461505"/>
                  </a:lnTo>
                  <a:lnTo>
                    <a:pt x="3059254" y="478835"/>
                  </a:lnTo>
                  <a:lnTo>
                    <a:pt x="3027777" y="485190"/>
                  </a:lnTo>
                  <a:lnTo>
                    <a:pt x="80867" y="485190"/>
                  </a:lnTo>
                  <a:lnTo>
                    <a:pt x="49390" y="478835"/>
                  </a:lnTo>
                  <a:lnTo>
                    <a:pt x="23685" y="461505"/>
                  </a:lnTo>
                  <a:lnTo>
                    <a:pt x="6354" y="435800"/>
                  </a:lnTo>
                  <a:lnTo>
                    <a:pt x="0" y="404323"/>
                  </a:lnTo>
                  <a:lnTo>
                    <a:pt x="0" y="80866"/>
                  </a:lnTo>
                  <a:close/>
                </a:path>
              </a:pathLst>
            </a:custGeom>
            <a:ln w="25399">
              <a:solidFill>
                <a:srgbClr val="F2A900"/>
              </a:solidFill>
            </a:ln>
          </p:spPr>
          <p:txBody>
            <a:bodyPr wrap="square" lIns="0" tIns="0" rIns="0" bIns="0" rtlCol="0"/>
            <a:lstStyle/>
            <a:p>
              <a:endParaRPr/>
            </a:p>
          </p:txBody>
        </p:sp>
      </p:grpSp>
      <p:sp>
        <p:nvSpPr>
          <p:cNvPr id="11" name="Rectangle 10">
            <a:extLst>
              <a:ext uri="{FF2B5EF4-FFF2-40B4-BE49-F238E27FC236}">
                <a16:creationId xmlns:a16="http://schemas.microsoft.com/office/drawing/2014/main" id="{B421FB39-B96A-440B-821A-761BE5F609DA}"/>
              </a:ext>
            </a:extLst>
          </p:cNvPr>
          <p:cNvSpPr/>
          <p:nvPr/>
        </p:nvSpPr>
        <p:spPr>
          <a:xfrm>
            <a:off x="914400" y="5764324"/>
            <a:ext cx="2302746" cy="369332"/>
          </a:xfrm>
          <a:prstGeom prst="rect">
            <a:avLst/>
          </a:prstGeom>
        </p:spPr>
        <p:txBody>
          <a:bodyPr wrap="none">
            <a:spAutoFit/>
          </a:bodyPr>
          <a:lstStyle/>
          <a:p>
            <a:pPr marL="469900" lvl="1">
              <a:lnSpc>
                <a:spcPct val="100000"/>
              </a:lnSpc>
              <a:spcBef>
                <a:spcPts val="340"/>
              </a:spcBef>
              <a:tabLst>
                <a:tab pos="755650" algn="l"/>
              </a:tabLst>
            </a:pPr>
            <a:r>
              <a:rPr lang="en-IN" spc="-95" dirty="0">
                <a:latin typeface="DejaVu Sans"/>
                <a:cs typeface="DejaVu Sans"/>
              </a:rPr>
              <a:t>Simple</a:t>
            </a:r>
            <a:r>
              <a:rPr lang="en-IN" spc="-170" dirty="0">
                <a:latin typeface="DejaVu Sans"/>
                <a:cs typeface="DejaVu Sans"/>
              </a:rPr>
              <a:t> </a:t>
            </a:r>
            <a:r>
              <a:rPr lang="en-IN" spc="-110" dirty="0">
                <a:latin typeface="DejaVu Sans"/>
                <a:cs typeface="DejaVu Sans"/>
              </a:rPr>
              <a:t>directive</a:t>
            </a:r>
            <a:endParaRPr lang="en-IN" dirty="0">
              <a:latin typeface="DejaVu Sans"/>
              <a:cs typeface="DejaVu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44500" y="1459217"/>
            <a:ext cx="8255000" cy="834390"/>
            <a:chOff x="444500" y="1459217"/>
            <a:chExt cx="8255000" cy="834390"/>
          </a:xfrm>
        </p:grpSpPr>
        <p:sp>
          <p:nvSpPr>
            <p:cNvPr id="4" name="object 4"/>
            <p:cNvSpPr/>
            <p:nvPr/>
          </p:nvSpPr>
          <p:spPr>
            <a:xfrm>
              <a:off x="457200" y="1471917"/>
              <a:ext cx="8229600" cy="808990"/>
            </a:xfrm>
            <a:custGeom>
              <a:avLst/>
              <a:gdLst/>
              <a:ahLst/>
              <a:cxnLst/>
              <a:rect l="l" t="t" r="r" b="b"/>
              <a:pathLst>
                <a:path w="8229600" h="808989">
                  <a:moveTo>
                    <a:pt x="8094814" y="0"/>
                  </a:moveTo>
                  <a:lnTo>
                    <a:pt x="134777" y="0"/>
                  </a:lnTo>
                  <a:lnTo>
                    <a:pt x="92177" y="6870"/>
                  </a:lnTo>
                  <a:lnTo>
                    <a:pt x="55180" y="26002"/>
                  </a:lnTo>
                  <a:lnTo>
                    <a:pt x="26004" y="55176"/>
                  </a:lnTo>
                  <a:lnTo>
                    <a:pt x="6871" y="92173"/>
                  </a:lnTo>
                  <a:lnTo>
                    <a:pt x="0" y="134772"/>
                  </a:lnTo>
                  <a:lnTo>
                    <a:pt x="0" y="673874"/>
                  </a:lnTo>
                  <a:lnTo>
                    <a:pt x="6871" y="716473"/>
                  </a:lnTo>
                  <a:lnTo>
                    <a:pt x="26004" y="753470"/>
                  </a:lnTo>
                  <a:lnTo>
                    <a:pt x="55180" y="782644"/>
                  </a:lnTo>
                  <a:lnTo>
                    <a:pt x="92177" y="801776"/>
                  </a:lnTo>
                  <a:lnTo>
                    <a:pt x="134777" y="808647"/>
                  </a:lnTo>
                  <a:lnTo>
                    <a:pt x="8094814" y="808647"/>
                  </a:lnTo>
                  <a:lnTo>
                    <a:pt x="8137415" y="801776"/>
                  </a:lnTo>
                  <a:lnTo>
                    <a:pt x="8174415" y="782644"/>
                  </a:lnTo>
                  <a:lnTo>
                    <a:pt x="8203592" y="753470"/>
                  </a:lnTo>
                  <a:lnTo>
                    <a:pt x="8222728" y="716473"/>
                  </a:lnTo>
                  <a:lnTo>
                    <a:pt x="8229600" y="673874"/>
                  </a:lnTo>
                  <a:lnTo>
                    <a:pt x="8229600" y="134772"/>
                  </a:lnTo>
                  <a:lnTo>
                    <a:pt x="8222728" y="92173"/>
                  </a:lnTo>
                  <a:lnTo>
                    <a:pt x="8203592" y="55176"/>
                  </a:lnTo>
                  <a:lnTo>
                    <a:pt x="8174415" y="26002"/>
                  </a:lnTo>
                  <a:lnTo>
                    <a:pt x="8137415" y="6870"/>
                  </a:lnTo>
                  <a:lnTo>
                    <a:pt x="8094814" y="0"/>
                  </a:lnTo>
                  <a:close/>
                </a:path>
              </a:pathLst>
            </a:custGeom>
            <a:solidFill>
              <a:srgbClr val="009638"/>
            </a:solidFill>
          </p:spPr>
          <p:txBody>
            <a:bodyPr wrap="square" lIns="0" tIns="0" rIns="0" bIns="0" rtlCol="0"/>
            <a:lstStyle/>
            <a:p>
              <a:endParaRPr/>
            </a:p>
          </p:txBody>
        </p:sp>
        <p:sp>
          <p:nvSpPr>
            <p:cNvPr id="5" name="object 5"/>
            <p:cNvSpPr/>
            <p:nvPr/>
          </p:nvSpPr>
          <p:spPr>
            <a:xfrm>
              <a:off x="457199" y="1471917"/>
              <a:ext cx="8229600" cy="808990"/>
            </a:xfrm>
            <a:custGeom>
              <a:avLst/>
              <a:gdLst/>
              <a:ahLst/>
              <a:cxnLst/>
              <a:rect l="l" t="t" r="r" b="b"/>
              <a:pathLst>
                <a:path w="8229600" h="808989">
                  <a:moveTo>
                    <a:pt x="0" y="134778"/>
                  </a:moveTo>
                  <a:lnTo>
                    <a:pt x="6871" y="92177"/>
                  </a:lnTo>
                  <a:lnTo>
                    <a:pt x="26004" y="55179"/>
                  </a:lnTo>
                  <a:lnTo>
                    <a:pt x="55179" y="26004"/>
                  </a:lnTo>
                  <a:lnTo>
                    <a:pt x="92177" y="6871"/>
                  </a:lnTo>
                  <a:lnTo>
                    <a:pt x="134777" y="0"/>
                  </a:lnTo>
                  <a:lnTo>
                    <a:pt x="8094814" y="0"/>
                  </a:lnTo>
                  <a:lnTo>
                    <a:pt x="8137416" y="6871"/>
                  </a:lnTo>
                  <a:lnTo>
                    <a:pt x="8174414" y="26004"/>
                  </a:lnTo>
                  <a:lnTo>
                    <a:pt x="8203590" y="55179"/>
                  </a:lnTo>
                  <a:lnTo>
                    <a:pt x="8222723" y="92177"/>
                  </a:lnTo>
                  <a:lnTo>
                    <a:pt x="8229594" y="134778"/>
                  </a:lnTo>
                  <a:lnTo>
                    <a:pt x="8229594" y="673874"/>
                  </a:lnTo>
                  <a:lnTo>
                    <a:pt x="8222723" y="716474"/>
                  </a:lnTo>
                  <a:lnTo>
                    <a:pt x="8203590" y="753472"/>
                  </a:lnTo>
                  <a:lnTo>
                    <a:pt x="8174414" y="782647"/>
                  </a:lnTo>
                  <a:lnTo>
                    <a:pt x="8137416" y="801781"/>
                  </a:lnTo>
                  <a:lnTo>
                    <a:pt x="8094814" y="808652"/>
                  </a:lnTo>
                  <a:lnTo>
                    <a:pt x="134777" y="808652"/>
                  </a:lnTo>
                  <a:lnTo>
                    <a:pt x="92177" y="801781"/>
                  </a:lnTo>
                  <a:lnTo>
                    <a:pt x="55179" y="782647"/>
                  </a:lnTo>
                  <a:lnTo>
                    <a:pt x="26004" y="753472"/>
                  </a:lnTo>
                  <a:lnTo>
                    <a:pt x="6871" y="716474"/>
                  </a:lnTo>
                  <a:lnTo>
                    <a:pt x="0" y="673874"/>
                  </a:lnTo>
                  <a:lnTo>
                    <a:pt x="0" y="134778"/>
                  </a:lnTo>
                  <a:close/>
                </a:path>
              </a:pathLst>
            </a:custGeom>
            <a:ln w="25399">
              <a:solidFill>
                <a:srgbClr val="007326"/>
              </a:solidFill>
            </a:ln>
          </p:spPr>
          <p:txBody>
            <a:bodyPr wrap="square" lIns="0" tIns="0" rIns="0" bIns="0" rtlCol="0"/>
            <a:lstStyle/>
            <a:p>
              <a:endParaRPr/>
            </a:p>
          </p:txBody>
        </p:sp>
      </p:grpSp>
      <p:sp>
        <p:nvSpPr>
          <p:cNvPr id="6" name="object 6"/>
          <p:cNvSpPr txBox="1"/>
          <p:nvPr/>
        </p:nvSpPr>
        <p:spPr>
          <a:xfrm>
            <a:off x="575415" y="1480908"/>
            <a:ext cx="7757795" cy="711200"/>
          </a:xfrm>
          <a:prstGeom prst="rect">
            <a:avLst/>
          </a:prstGeom>
        </p:spPr>
        <p:txBody>
          <a:bodyPr vert="horz" wrap="square" lIns="0" tIns="86360" rIns="0" bIns="0" rtlCol="0">
            <a:spAutoFit/>
          </a:bodyPr>
          <a:lstStyle/>
          <a:p>
            <a:pPr marL="12700" marR="5080">
              <a:lnSpc>
                <a:spcPts val="2400"/>
              </a:lnSpc>
              <a:spcBef>
                <a:spcPts val="680"/>
              </a:spcBef>
            </a:pPr>
            <a:r>
              <a:rPr sz="2000" spc="-15" dirty="0">
                <a:solidFill>
                  <a:srgbClr val="FFFFFF"/>
                </a:solidFill>
                <a:latin typeface="DejaVu Sans"/>
                <a:cs typeface="DejaVu Sans"/>
              </a:rPr>
              <a:t>A</a:t>
            </a:r>
            <a:r>
              <a:rPr sz="2000" spc="-240" dirty="0">
                <a:solidFill>
                  <a:srgbClr val="FFFFFF"/>
                </a:solidFill>
                <a:latin typeface="DejaVu Sans"/>
                <a:cs typeface="DejaVu Sans"/>
              </a:rPr>
              <a:t> </a:t>
            </a:r>
            <a:r>
              <a:rPr sz="2000" b="1" spc="100" dirty="0">
                <a:solidFill>
                  <a:srgbClr val="FFFFFF"/>
                </a:solidFill>
                <a:latin typeface="Trebuchet MS"/>
                <a:cs typeface="Trebuchet MS"/>
              </a:rPr>
              <a:t>Block</a:t>
            </a:r>
            <a:r>
              <a:rPr sz="2000" b="1" spc="-165" dirty="0">
                <a:solidFill>
                  <a:srgbClr val="FFFFFF"/>
                </a:solidFill>
                <a:latin typeface="Trebuchet MS"/>
                <a:cs typeface="Trebuchet MS"/>
              </a:rPr>
              <a:t> </a:t>
            </a:r>
            <a:r>
              <a:rPr sz="2000" b="1" spc="10" dirty="0">
                <a:solidFill>
                  <a:srgbClr val="FFFFFF"/>
                </a:solidFill>
                <a:latin typeface="Trebuchet MS"/>
                <a:cs typeface="Trebuchet MS"/>
              </a:rPr>
              <a:t>Directive</a:t>
            </a:r>
            <a:r>
              <a:rPr sz="2000" b="1" spc="-165" dirty="0">
                <a:solidFill>
                  <a:srgbClr val="FFFFFF"/>
                </a:solidFill>
                <a:latin typeface="Trebuchet MS"/>
                <a:cs typeface="Trebuchet MS"/>
              </a:rPr>
              <a:t> </a:t>
            </a:r>
            <a:r>
              <a:rPr sz="2000" spc="-125" dirty="0">
                <a:solidFill>
                  <a:srgbClr val="FFFFFF"/>
                </a:solidFill>
                <a:latin typeface="DejaVu Sans"/>
                <a:cs typeface="DejaVu Sans"/>
              </a:rPr>
              <a:t>is</a:t>
            </a:r>
            <a:r>
              <a:rPr sz="2000" spc="-160" dirty="0">
                <a:solidFill>
                  <a:srgbClr val="FFFFFF"/>
                </a:solidFill>
                <a:latin typeface="DejaVu Sans"/>
                <a:cs typeface="DejaVu Sans"/>
              </a:rPr>
              <a:t> </a:t>
            </a:r>
            <a:r>
              <a:rPr sz="2000" spc="-165" dirty="0">
                <a:solidFill>
                  <a:srgbClr val="FFFFFF"/>
                </a:solidFill>
                <a:latin typeface="DejaVu Sans"/>
                <a:cs typeface="DejaVu Sans"/>
              </a:rPr>
              <a:t>a</a:t>
            </a:r>
            <a:r>
              <a:rPr sz="2000" spc="-160" dirty="0">
                <a:solidFill>
                  <a:srgbClr val="FFFFFF"/>
                </a:solidFill>
                <a:latin typeface="DejaVu Sans"/>
                <a:cs typeface="DejaVu Sans"/>
              </a:rPr>
              <a:t> </a:t>
            </a:r>
            <a:r>
              <a:rPr sz="2000" spc="-105" dirty="0">
                <a:solidFill>
                  <a:srgbClr val="FFFFFF"/>
                </a:solidFill>
                <a:latin typeface="DejaVu Sans"/>
                <a:cs typeface="DejaVu Sans"/>
              </a:rPr>
              <a:t>directive</a:t>
            </a:r>
            <a:r>
              <a:rPr sz="2000" spc="-160" dirty="0">
                <a:solidFill>
                  <a:srgbClr val="FFFFFF"/>
                </a:solidFill>
                <a:latin typeface="DejaVu Sans"/>
                <a:cs typeface="DejaVu Sans"/>
              </a:rPr>
              <a:t> </a:t>
            </a:r>
            <a:r>
              <a:rPr sz="2000" spc="-155" dirty="0">
                <a:solidFill>
                  <a:srgbClr val="FFFFFF"/>
                </a:solidFill>
                <a:latin typeface="DejaVu Sans"/>
                <a:cs typeface="DejaVu Sans"/>
              </a:rPr>
              <a:t>that </a:t>
            </a:r>
            <a:r>
              <a:rPr sz="2000" spc="-114" dirty="0">
                <a:solidFill>
                  <a:srgbClr val="FFFFFF"/>
                </a:solidFill>
                <a:latin typeface="DejaVu Sans"/>
                <a:cs typeface="DejaVu Sans"/>
              </a:rPr>
              <a:t>contains</a:t>
            </a:r>
            <a:r>
              <a:rPr sz="2000" spc="-160" dirty="0">
                <a:solidFill>
                  <a:srgbClr val="FFFFFF"/>
                </a:solidFill>
                <a:latin typeface="DejaVu Sans"/>
                <a:cs typeface="DejaVu Sans"/>
              </a:rPr>
              <a:t> </a:t>
            </a:r>
            <a:r>
              <a:rPr sz="2000" spc="-95" dirty="0">
                <a:solidFill>
                  <a:srgbClr val="FFFFFF"/>
                </a:solidFill>
                <a:latin typeface="DejaVu Sans"/>
                <a:cs typeface="DejaVu Sans"/>
              </a:rPr>
              <a:t>multiple  </a:t>
            </a:r>
            <a:r>
              <a:rPr sz="2000" spc="-130" dirty="0">
                <a:solidFill>
                  <a:srgbClr val="FFFFFF"/>
                </a:solidFill>
                <a:latin typeface="DejaVu Sans"/>
                <a:cs typeface="DejaVu Sans"/>
              </a:rPr>
              <a:t>conﬁguration</a:t>
            </a:r>
            <a:r>
              <a:rPr sz="2000" spc="-160" dirty="0">
                <a:solidFill>
                  <a:srgbClr val="FFFFFF"/>
                </a:solidFill>
                <a:latin typeface="DejaVu Sans"/>
                <a:cs typeface="DejaVu Sans"/>
              </a:rPr>
              <a:t> </a:t>
            </a:r>
            <a:r>
              <a:rPr sz="2000" spc="-114" dirty="0">
                <a:solidFill>
                  <a:srgbClr val="FFFFFF"/>
                </a:solidFill>
                <a:latin typeface="DejaVu Sans"/>
                <a:cs typeface="DejaVu Sans"/>
              </a:rPr>
              <a:t>instructions</a:t>
            </a:r>
            <a:endParaRPr sz="2000" dirty="0">
              <a:latin typeface="DejaVu Sans"/>
              <a:cs typeface="DejaVu Sans"/>
            </a:endParaRPr>
          </a:p>
        </p:txBody>
      </p:sp>
      <p:sp>
        <p:nvSpPr>
          <p:cNvPr id="7" name="object 7"/>
          <p:cNvSpPr txBox="1"/>
          <p:nvPr/>
        </p:nvSpPr>
        <p:spPr>
          <a:xfrm>
            <a:off x="535940" y="2742349"/>
            <a:ext cx="7572375" cy="594649"/>
          </a:xfrm>
          <a:prstGeom prst="rect">
            <a:avLst/>
          </a:prstGeom>
        </p:spPr>
        <p:txBody>
          <a:bodyPr vert="horz" wrap="square" lIns="0" tIns="107314" rIns="0" bIns="0" rtlCol="0">
            <a:spAutoFit/>
          </a:bodyPr>
          <a:lstStyle/>
          <a:p>
            <a:pPr marL="355600" marR="5080" indent="-342900">
              <a:lnSpc>
                <a:spcPct val="79200"/>
              </a:lnSpc>
              <a:spcBef>
                <a:spcPts val="844"/>
              </a:spcBef>
              <a:buFont typeface="Arial"/>
              <a:buChar char="•"/>
              <a:tabLst>
                <a:tab pos="354965" algn="l"/>
                <a:tab pos="355600" algn="l"/>
              </a:tabLst>
            </a:pPr>
            <a:r>
              <a:rPr sz="2000" spc="-80" dirty="0">
                <a:latin typeface="DejaVu Sans"/>
                <a:cs typeface="DejaVu Sans"/>
              </a:rPr>
              <a:t>The </a:t>
            </a:r>
            <a:r>
              <a:rPr sz="2000" spc="-150" dirty="0">
                <a:latin typeface="DejaVu Sans"/>
                <a:cs typeface="DejaVu Sans"/>
              </a:rPr>
              <a:t>conﬁgurations </a:t>
            </a:r>
            <a:r>
              <a:rPr sz="2000" spc="-140" dirty="0">
                <a:latin typeface="DejaVu Sans"/>
                <a:cs typeface="DejaVu Sans"/>
              </a:rPr>
              <a:t>instructions </a:t>
            </a:r>
            <a:r>
              <a:rPr sz="2000" spc="-130" dirty="0">
                <a:latin typeface="DejaVu Sans"/>
                <a:cs typeface="DejaVu Sans"/>
              </a:rPr>
              <a:t>inside </a:t>
            </a:r>
            <a:r>
              <a:rPr sz="2000" spc="-195" dirty="0">
                <a:latin typeface="DejaVu Sans"/>
                <a:cs typeface="DejaVu Sans"/>
              </a:rPr>
              <a:t>a  </a:t>
            </a:r>
            <a:r>
              <a:rPr sz="2000" spc="-65" dirty="0">
                <a:latin typeface="DejaVu Sans"/>
                <a:cs typeface="DejaVu Sans"/>
              </a:rPr>
              <a:t>block </a:t>
            </a:r>
            <a:r>
              <a:rPr sz="2000" spc="-130" dirty="0">
                <a:latin typeface="DejaVu Sans"/>
                <a:cs typeface="DejaVu Sans"/>
              </a:rPr>
              <a:t>directive </a:t>
            </a:r>
            <a:r>
              <a:rPr sz="2000" spc="-155" dirty="0">
                <a:latin typeface="DejaVu Sans"/>
                <a:cs typeface="DejaVu Sans"/>
              </a:rPr>
              <a:t>are </a:t>
            </a:r>
            <a:r>
              <a:rPr sz="2000" spc="-114" dirty="0">
                <a:latin typeface="DejaVu Sans"/>
                <a:cs typeface="DejaVu Sans"/>
              </a:rPr>
              <a:t>surrounded </a:t>
            </a:r>
            <a:r>
              <a:rPr sz="2000" spc="-135" dirty="0">
                <a:latin typeface="DejaVu Sans"/>
                <a:cs typeface="DejaVu Sans"/>
              </a:rPr>
              <a:t>by</a:t>
            </a:r>
            <a:r>
              <a:rPr sz="2000" spc="-585" dirty="0">
                <a:latin typeface="DejaVu Sans"/>
                <a:cs typeface="DejaVu Sans"/>
              </a:rPr>
              <a:t> </a:t>
            </a:r>
            <a:r>
              <a:rPr sz="2000" spc="-110" dirty="0">
                <a:latin typeface="DejaVu Sans"/>
                <a:cs typeface="DejaVu Sans"/>
              </a:rPr>
              <a:t>braces  </a:t>
            </a:r>
            <a:r>
              <a:rPr sz="2000" spc="-260" dirty="0" err="1">
                <a:latin typeface="DejaVu Sans"/>
                <a:cs typeface="DejaVu Sans"/>
              </a:rPr>
              <a:t>i</a:t>
            </a:r>
            <a:r>
              <a:rPr sz="2000" spc="-260" dirty="0">
                <a:latin typeface="DejaVu Sans"/>
                <a:cs typeface="DejaVu Sans"/>
              </a:rPr>
              <a:t>.</a:t>
            </a:r>
            <a:r>
              <a:rPr lang="en-IN" sz="2000" spc="-260" dirty="0">
                <a:latin typeface="DejaVu Sans"/>
                <a:cs typeface="DejaVu Sans"/>
              </a:rPr>
              <a:t>e. { }</a:t>
            </a:r>
            <a:endParaRPr sz="2000" dirty="0">
              <a:latin typeface="DejaVu Sans"/>
              <a:cs typeface="DejaVu Sans"/>
            </a:endParaRPr>
          </a:p>
        </p:txBody>
      </p:sp>
      <p:sp>
        <p:nvSpPr>
          <p:cNvPr id="8" name="object 8"/>
          <p:cNvSpPr/>
          <p:nvPr/>
        </p:nvSpPr>
        <p:spPr>
          <a:xfrm>
            <a:off x="2630743" y="4335322"/>
            <a:ext cx="5691581" cy="1297270"/>
          </a:xfrm>
          <a:prstGeom prst="rect">
            <a:avLst/>
          </a:prstGeom>
          <a:blipFill>
            <a:blip r:embed="rId2" cstate="print"/>
            <a:stretch>
              <a:fillRect/>
            </a:stretch>
          </a:blipFill>
        </p:spPr>
        <p:txBody>
          <a:bodyPr wrap="square" lIns="0" tIns="0" rIns="0" bIns="0" rtlCol="0"/>
          <a:lstStyle/>
          <a:p>
            <a:endParaRPr/>
          </a:p>
        </p:txBody>
      </p:sp>
      <p:sp>
        <p:nvSpPr>
          <p:cNvPr id="11" name="Rectangle 10">
            <a:extLst>
              <a:ext uri="{FF2B5EF4-FFF2-40B4-BE49-F238E27FC236}">
                <a16:creationId xmlns:a16="http://schemas.microsoft.com/office/drawing/2014/main" id="{F054B7CB-06D9-4E55-942F-53C95C89CE76}"/>
              </a:ext>
            </a:extLst>
          </p:cNvPr>
          <p:cNvSpPr/>
          <p:nvPr/>
        </p:nvSpPr>
        <p:spPr>
          <a:xfrm>
            <a:off x="0" y="4724400"/>
            <a:ext cx="2141805" cy="369332"/>
          </a:xfrm>
          <a:prstGeom prst="rect">
            <a:avLst/>
          </a:prstGeom>
        </p:spPr>
        <p:txBody>
          <a:bodyPr wrap="none">
            <a:spAutoFit/>
          </a:bodyPr>
          <a:lstStyle/>
          <a:p>
            <a:pPr marL="469900" lvl="1">
              <a:lnSpc>
                <a:spcPct val="100000"/>
              </a:lnSpc>
              <a:spcBef>
                <a:spcPts val="340"/>
              </a:spcBef>
              <a:tabLst>
                <a:tab pos="755650" algn="l"/>
              </a:tabLst>
            </a:pPr>
            <a:r>
              <a:rPr lang="en-IN" spc="-95" dirty="0">
                <a:latin typeface="DejaVu Sans"/>
                <a:cs typeface="DejaVu Sans"/>
              </a:rPr>
              <a:t>Block</a:t>
            </a:r>
            <a:r>
              <a:rPr lang="en-IN" spc="-170" dirty="0">
                <a:latin typeface="DejaVu Sans"/>
                <a:cs typeface="DejaVu Sans"/>
              </a:rPr>
              <a:t> </a:t>
            </a:r>
            <a:r>
              <a:rPr lang="en-IN" spc="-110" dirty="0">
                <a:latin typeface="DejaVu Sans"/>
                <a:cs typeface="DejaVu Sans"/>
              </a:rPr>
              <a:t>directive</a:t>
            </a:r>
            <a:endParaRPr lang="en-IN" dirty="0">
              <a:latin typeface="DejaVu Sans"/>
              <a:cs typeface="DejaVu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3208655" cy="513080"/>
          </a:xfrm>
          <a:prstGeom prst="rect">
            <a:avLst/>
          </a:prstGeom>
        </p:spPr>
        <p:txBody>
          <a:bodyPr vert="horz" wrap="square" lIns="0" tIns="12700" rIns="0" bIns="0" rtlCol="0">
            <a:spAutoFit/>
          </a:bodyPr>
          <a:lstStyle/>
          <a:p>
            <a:pPr marL="12700">
              <a:lnSpc>
                <a:spcPct val="100000"/>
              </a:lnSpc>
              <a:spcBef>
                <a:spcPts val="100"/>
              </a:spcBef>
            </a:pPr>
            <a:r>
              <a:rPr sz="3200" spc="-160" dirty="0">
                <a:solidFill>
                  <a:srgbClr val="11872B"/>
                </a:solidFill>
              </a:rPr>
              <a:t>Context</a:t>
            </a:r>
            <a:r>
              <a:rPr lang="en-IN" sz="3200" spc="-160" dirty="0">
                <a:solidFill>
                  <a:srgbClr val="11872B"/>
                </a:solidFill>
              </a:rPr>
              <a:t>s</a:t>
            </a:r>
            <a:endParaRPr sz="3200" dirty="0"/>
          </a:p>
        </p:txBody>
      </p:sp>
      <p:pic>
        <p:nvPicPr>
          <p:cNvPr id="5" name="Picture 4">
            <a:extLst>
              <a:ext uri="{FF2B5EF4-FFF2-40B4-BE49-F238E27FC236}">
                <a16:creationId xmlns:a16="http://schemas.microsoft.com/office/drawing/2014/main" id="{73599693-2166-4AE7-B64E-39FCB78A8A99}"/>
              </a:ext>
            </a:extLst>
          </p:cNvPr>
          <p:cNvPicPr>
            <a:picLocks noChangeAspect="1"/>
          </p:cNvPicPr>
          <p:nvPr/>
        </p:nvPicPr>
        <p:blipFill>
          <a:blip r:embed="rId2"/>
          <a:stretch>
            <a:fillRect/>
          </a:stretch>
        </p:blipFill>
        <p:spPr>
          <a:xfrm>
            <a:off x="384439" y="1752600"/>
            <a:ext cx="8375121" cy="4210050"/>
          </a:xfrm>
          <a:prstGeom prst="rect">
            <a:avLst/>
          </a:prstGeom>
        </p:spPr>
      </p:pic>
      <p:sp>
        <p:nvSpPr>
          <p:cNvPr id="6" name="Rectangle 5">
            <a:extLst>
              <a:ext uri="{FF2B5EF4-FFF2-40B4-BE49-F238E27FC236}">
                <a16:creationId xmlns:a16="http://schemas.microsoft.com/office/drawing/2014/main" id="{B1F999AD-4AFB-40AE-96CA-7CB6B05D694E}"/>
              </a:ext>
            </a:extLst>
          </p:cNvPr>
          <p:cNvSpPr/>
          <p:nvPr/>
        </p:nvSpPr>
        <p:spPr>
          <a:xfrm>
            <a:off x="1295400" y="1117155"/>
            <a:ext cx="7239000" cy="369332"/>
          </a:xfrm>
          <a:prstGeom prst="rect">
            <a:avLst/>
          </a:prstGeom>
        </p:spPr>
        <p:txBody>
          <a:bodyPr wrap="square">
            <a:spAutoFit/>
          </a:bodyPr>
          <a:lstStyle/>
          <a:p>
            <a:r>
              <a:rPr lang="en-IN" dirty="0">
                <a:solidFill>
                  <a:srgbClr val="323232"/>
                </a:solidFill>
                <a:latin typeface="Sailec-Regular"/>
              </a:rPr>
              <a:t>hierarchical structure to create discrete configuration of blocks.</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2743200"/>
            <a:ext cx="6361430" cy="505267"/>
          </a:xfrm>
          <a:prstGeom prst="rect">
            <a:avLst/>
          </a:prstGeom>
        </p:spPr>
        <p:txBody>
          <a:bodyPr vert="horz" wrap="square" lIns="0" tIns="12700" rIns="0" bIns="0" rtlCol="0">
            <a:spAutoFit/>
          </a:bodyPr>
          <a:lstStyle/>
          <a:p>
            <a:pPr marL="12700">
              <a:lnSpc>
                <a:spcPct val="100000"/>
              </a:lnSpc>
              <a:spcBef>
                <a:spcPts val="100"/>
              </a:spcBef>
            </a:pPr>
            <a:r>
              <a:rPr lang="en-IN" sz="3200" spc="-90" dirty="0">
                <a:solidFill>
                  <a:srgbClr val="11872B"/>
                </a:solidFill>
              </a:rPr>
              <a:t>Lab  : Nginx basic configuration</a:t>
            </a:r>
            <a:endParaRPr sz="3200" dirty="0"/>
          </a:p>
        </p:txBody>
      </p:sp>
    </p:spTree>
    <p:extLst>
      <p:ext uri="{BB962C8B-B14F-4D97-AF65-F5344CB8AC3E}">
        <p14:creationId xmlns:p14="http://schemas.microsoft.com/office/powerpoint/2010/main" val="3368707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5331460" cy="513080"/>
          </a:xfrm>
          <a:prstGeom prst="rect">
            <a:avLst/>
          </a:prstGeom>
        </p:spPr>
        <p:txBody>
          <a:bodyPr vert="horz" wrap="square" lIns="0" tIns="12700" rIns="0" bIns="0" rtlCol="0">
            <a:spAutoFit/>
          </a:bodyPr>
          <a:lstStyle/>
          <a:p>
            <a:pPr marL="12700">
              <a:lnSpc>
                <a:spcPct val="100000"/>
              </a:lnSpc>
              <a:spcBef>
                <a:spcPts val="100"/>
              </a:spcBef>
            </a:pPr>
            <a:r>
              <a:rPr sz="3200" spc="-90" dirty="0">
                <a:solidFill>
                  <a:srgbClr val="11872B"/>
                </a:solidFill>
              </a:rPr>
              <a:t>Specify </a:t>
            </a:r>
            <a:r>
              <a:rPr sz="3200" spc="-155" dirty="0">
                <a:solidFill>
                  <a:srgbClr val="11872B"/>
                </a:solidFill>
              </a:rPr>
              <a:t>the </a:t>
            </a:r>
            <a:r>
              <a:rPr sz="3200" spc="-140" dirty="0">
                <a:solidFill>
                  <a:srgbClr val="11872B"/>
                </a:solidFill>
              </a:rPr>
              <a:t>Server</a:t>
            </a:r>
            <a:r>
              <a:rPr sz="3200" spc="-560" dirty="0">
                <a:solidFill>
                  <a:srgbClr val="11872B"/>
                </a:solidFill>
              </a:rPr>
              <a:t> </a:t>
            </a:r>
            <a:r>
              <a:rPr sz="3200" spc="-70" dirty="0">
                <a:solidFill>
                  <a:srgbClr val="11872B"/>
                </a:solidFill>
              </a:rPr>
              <a:t>Block</a:t>
            </a:r>
            <a:endParaRPr sz="3200" dirty="0"/>
          </a:p>
        </p:txBody>
      </p:sp>
      <p:grpSp>
        <p:nvGrpSpPr>
          <p:cNvPr id="3" name="object 3"/>
          <p:cNvGrpSpPr/>
          <p:nvPr/>
        </p:nvGrpSpPr>
        <p:grpSpPr>
          <a:xfrm>
            <a:off x="444500" y="1295400"/>
            <a:ext cx="8255000" cy="834390"/>
            <a:chOff x="444500" y="1459217"/>
            <a:chExt cx="8255000" cy="834390"/>
          </a:xfrm>
        </p:grpSpPr>
        <p:sp>
          <p:nvSpPr>
            <p:cNvPr id="4" name="object 4"/>
            <p:cNvSpPr/>
            <p:nvPr/>
          </p:nvSpPr>
          <p:spPr>
            <a:xfrm>
              <a:off x="457200" y="1471917"/>
              <a:ext cx="8229600" cy="808990"/>
            </a:xfrm>
            <a:custGeom>
              <a:avLst/>
              <a:gdLst/>
              <a:ahLst/>
              <a:cxnLst/>
              <a:rect l="l" t="t" r="r" b="b"/>
              <a:pathLst>
                <a:path w="8229600" h="808989">
                  <a:moveTo>
                    <a:pt x="8094814" y="0"/>
                  </a:moveTo>
                  <a:lnTo>
                    <a:pt x="134777" y="0"/>
                  </a:lnTo>
                  <a:lnTo>
                    <a:pt x="92177" y="6870"/>
                  </a:lnTo>
                  <a:lnTo>
                    <a:pt x="55180" y="26002"/>
                  </a:lnTo>
                  <a:lnTo>
                    <a:pt x="26004" y="55176"/>
                  </a:lnTo>
                  <a:lnTo>
                    <a:pt x="6871" y="92173"/>
                  </a:lnTo>
                  <a:lnTo>
                    <a:pt x="0" y="134772"/>
                  </a:lnTo>
                  <a:lnTo>
                    <a:pt x="0" y="673874"/>
                  </a:lnTo>
                  <a:lnTo>
                    <a:pt x="6871" y="716473"/>
                  </a:lnTo>
                  <a:lnTo>
                    <a:pt x="26004" y="753470"/>
                  </a:lnTo>
                  <a:lnTo>
                    <a:pt x="55180" y="782644"/>
                  </a:lnTo>
                  <a:lnTo>
                    <a:pt x="92177" y="801776"/>
                  </a:lnTo>
                  <a:lnTo>
                    <a:pt x="134777" y="808647"/>
                  </a:lnTo>
                  <a:lnTo>
                    <a:pt x="8094814" y="808647"/>
                  </a:lnTo>
                  <a:lnTo>
                    <a:pt x="8137415" y="801776"/>
                  </a:lnTo>
                  <a:lnTo>
                    <a:pt x="8174415" y="782644"/>
                  </a:lnTo>
                  <a:lnTo>
                    <a:pt x="8203592" y="753470"/>
                  </a:lnTo>
                  <a:lnTo>
                    <a:pt x="8222728" y="716473"/>
                  </a:lnTo>
                  <a:lnTo>
                    <a:pt x="8229600" y="673874"/>
                  </a:lnTo>
                  <a:lnTo>
                    <a:pt x="8229600" y="134772"/>
                  </a:lnTo>
                  <a:lnTo>
                    <a:pt x="8222728" y="92173"/>
                  </a:lnTo>
                  <a:lnTo>
                    <a:pt x="8203592" y="55176"/>
                  </a:lnTo>
                  <a:lnTo>
                    <a:pt x="8174415" y="26002"/>
                  </a:lnTo>
                  <a:lnTo>
                    <a:pt x="8137415" y="6870"/>
                  </a:lnTo>
                  <a:lnTo>
                    <a:pt x="8094814" y="0"/>
                  </a:lnTo>
                  <a:close/>
                </a:path>
              </a:pathLst>
            </a:custGeom>
            <a:solidFill>
              <a:srgbClr val="009638"/>
            </a:solidFill>
          </p:spPr>
          <p:txBody>
            <a:bodyPr wrap="square" lIns="0" tIns="0" rIns="0" bIns="0" rtlCol="0"/>
            <a:lstStyle/>
            <a:p>
              <a:endParaRPr/>
            </a:p>
          </p:txBody>
        </p:sp>
        <p:sp>
          <p:nvSpPr>
            <p:cNvPr id="5" name="object 5"/>
            <p:cNvSpPr/>
            <p:nvPr/>
          </p:nvSpPr>
          <p:spPr>
            <a:xfrm>
              <a:off x="457199" y="1471917"/>
              <a:ext cx="8229600" cy="808990"/>
            </a:xfrm>
            <a:custGeom>
              <a:avLst/>
              <a:gdLst/>
              <a:ahLst/>
              <a:cxnLst/>
              <a:rect l="l" t="t" r="r" b="b"/>
              <a:pathLst>
                <a:path w="8229600" h="808989">
                  <a:moveTo>
                    <a:pt x="0" y="134778"/>
                  </a:moveTo>
                  <a:lnTo>
                    <a:pt x="6871" y="92177"/>
                  </a:lnTo>
                  <a:lnTo>
                    <a:pt x="26004" y="55179"/>
                  </a:lnTo>
                  <a:lnTo>
                    <a:pt x="55179" y="26004"/>
                  </a:lnTo>
                  <a:lnTo>
                    <a:pt x="92177" y="6871"/>
                  </a:lnTo>
                  <a:lnTo>
                    <a:pt x="134777" y="0"/>
                  </a:lnTo>
                  <a:lnTo>
                    <a:pt x="8094814" y="0"/>
                  </a:lnTo>
                  <a:lnTo>
                    <a:pt x="8137416" y="6871"/>
                  </a:lnTo>
                  <a:lnTo>
                    <a:pt x="8174414" y="26004"/>
                  </a:lnTo>
                  <a:lnTo>
                    <a:pt x="8203590" y="55179"/>
                  </a:lnTo>
                  <a:lnTo>
                    <a:pt x="8222723" y="92177"/>
                  </a:lnTo>
                  <a:lnTo>
                    <a:pt x="8229594" y="134778"/>
                  </a:lnTo>
                  <a:lnTo>
                    <a:pt x="8229594" y="673874"/>
                  </a:lnTo>
                  <a:lnTo>
                    <a:pt x="8222723" y="716474"/>
                  </a:lnTo>
                  <a:lnTo>
                    <a:pt x="8203590" y="753472"/>
                  </a:lnTo>
                  <a:lnTo>
                    <a:pt x="8174414" y="782647"/>
                  </a:lnTo>
                  <a:lnTo>
                    <a:pt x="8137416" y="801781"/>
                  </a:lnTo>
                  <a:lnTo>
                    <a:pt x="8094814" y="808652"/>
                  </a:lnTo>
                  <a:lnTo>
                    <a:pt x="134777" y="808652"/>
                  </a:lnTo>
                  <a:lnTo>
                    <a:pt x="92177" y="801781"/>
                  </a:lnTo>
                  <a:lnTo>
                    <a:pt x="55179" y="782647"/>
                  </a:lnTo>
                  <a:lnTo>
                    <a:pt x="26004" y="753472"/>
                  </a:lnTo>
                  <a:lnTo>
                    <a:pt x="6871" y="716474"/>
                  </a:lnTo>
                  <a:lnTo>
                    <a:pt x="0" y="673874"/>
                  </a:lnTo>
                  <a:lnTo>
                    <a:pt x="0" y="134778"/>
                  </a:lnTo>
                  <a:close/>
                </a:path>
              </a:pathLst>
            </a:custGeom>
            <a:ln w="25399">
              <a:solidFill>
                <a:srgbClr val="007326"/>
              </a:solidFill>
            </a:ln>
          </p:spPr>
          <p:txBody>
            <a:bodyPr wrap="square" lIns="0" tIns="0" rIns="0" bIns="0" rtlCol="0"/>
            <a:lstStyle/>
            <a:p>
              <a:endParaRPr/>
            </a:p>
          </p:txBody>
        </p:sp>
      </p:grpSp>
      <p:sp>
        <p:nvSpPr>
          <p:cNvPr id="6" name="object 6"/>
          <p:cNvSpPr txBox="1"/>
          <p:nvPr/>
        </p:nvSpPr>
        <p:spPr>
          <a:xfrm>
            <a:off x="535940" y="1524000"/>
            <a:ext cx="7998459" cy="3536866"/>
          </a:xfrm>
          <a:prstGeom prst="rect">
            <a:avLst/>
          </a:prstGeom>
        </p:spPr>
        <p:txBody>
          <a:bodyPr vert="horz" wrap="square" lIns="0" tIns="86360" rIns="0" bIns="0" rtlCol="0">
            <a:spAutoFit/>
          </a:bodyPr>
          <a:lstStyle/>
          <a:p>
            <a:pPr marL="52069" marR="5080">
              <a:lnSpc>
                <a:spcPts val="2400"/>
              </a:lnSpc>
              <a:spcBef>
                <a:spcPts val="680"/>
              </a:spcBef>
            </a:pPr>
            <a:r>
              <a:rPr spc="-70" dirty="0">
                <a:solidFill>
                  <a:srgbClr val="FFFFFF"/>
                </a:solidFill>
                <a:latin typeface="DejaVu Sans"/>
                <a:cs typeface="DejaVu Sans"/>
              </a:rPr>
              <a:t>The</a:t>
            </a:r>
            <a:r>
              <a:rPr spc="-150" dirty="0">
                <a:solidFill>
                  <a:srgbClr val="FFFFFF"/>
                </a:solidFill>
                <a:latin typeface="DejaVu Sans"/>
                <a:cs typeface="DejaVu Sans"/>
              </a:rPr>
              <a:t> </a:t>
            </a:r>
            <a:r>
              <a:rPr b="1" spc="35" dirty="0">
                <a:solidFill>
                  <a:srgbClr val="FFFFFF"/>
                </a:solidFill>
                <a:latin typeface="Trebuchet MS"/>
                <a:cs typeface="Trebuchet MS"/>
              </a:rPr>
              <a:t>Server</a:t>
            </a:r>
            <a:r>
              <a:rPr b="1" spc="-204" dirty="0">
                <a:solidFill>
                  <a:srgbClr val="FFFFFF"/>
                </a:solidFill>
                <a:latin typeface="Trebuchet MS"/>
                <a:cs typeface="Trebuchet MS"/>
              </a:rPr>
              <a:t> </a:t>
            </a:r>
            <a:r>
              <a:rPr spc="-55" dirty="0">
                <a:solidFill>
                  <a:srgbClr val="FFFFFF"/>
                </a:solidFill>
                <a:latin typeface="DejaVu Sans"/>
                <a:cs typeface="DejaVu Sans"/>
              </a:rPr>
              <a:t>block</a:t>
            </a:r>
            <a:r>
              <a:rPr spc="-145" dirty="0">
                <a:solidFill>
                  <a:srgbClr val="FFFFFF"/>
                </a:solidFill>
                <a:latin typeface="DejaVu Sans"/>
                <a:cs typeface="DejaVu Sans"/>
              </a:rPr>
              <a:t> </a:t>
            </a:r>
            <a:r>
              <a:rPr spc="-120" dirty="0">
                <a:solidFill>
                  <a:srgbClr val="FFFFFF"/>
                </a:solidFill>
                <a:latin typeface="DejaVu Sans"/>
                <a:cs typeface="DejaVu Sans"/>
              </a:rPr>
              <a:t>deﬁnes</a:t>
            </a:r>
            <a:r>
              <a:rPr spc="-150" dirty="0">
                <a:solidFill>
                  <a:srgbClr val="FFFFFF"/>
                </a:solidFill>
                <a:latin typeface="DejaVu Sans"/>
                <a:cs typeface="DejaVu Sans"/>
              </a:rPr>
              <a:t> </a:t>
            </a:r>
            <a:r>
              <a:rPr spc="-120" dirty="0">
                <a:solidFill>
                  <a:srgbClr val="FFFFFF"/>
                </a:solidFill>
                <a:latin typeface="DejaVu Sans"/>
                <a:cs typeface="DejaVu Sans"/>
              </a:rPr>
              <a:t>the</a:t>
            </a:r>
            <a:r>
              <a:rPr spc="-145" dirty="0">
                <a:solidFill>
                  <a:srgbClr val="FFFFFF"/>
                </a:solidFill>
                <a:latin typeface="DejaVu Sans"/>
                <a:cs typeface="DejaVu Sans"/>
              </a:rPr>
              <a:t> </a:t>
            </a:r>
            <a:r>
              <a:rPr spc="-130" dirty="0">
                <a:solidFill>
                  <a:srgbClr val="FFFFFF"/>
                </a:solidFill>
                <a:latin typeface="DejaVu Sans"/>
                <a:cs typeface="DejaVu Sans"/>
              </a:rPr>
              <a:t>conﬁguration</a:t>
            </a:r>
            <a:r>
              <a:rPr spc="-150" dirty="0">
                <a:solidFill>
                  <a:srgbClr val="FFFFFF"/>
                </a:solidFill>
                <a:latin typeface="DejaVu Sans"/>
                <a:cs typeface="DejaVu Sans"/>
              </a:rPr>
              <a:t> </a:t>
            </a:r>
            <a:r>
              <a:rPr spc="-80" dirty="0">
                <a:solidFill>
                  <a:srgbClr val="FFFFFF"/>
                </a:solidFill>
                <a:latin typeface="DejaVu Sans"/>
                <a:cs typeface="DejaVu Sans"/>
              </a:rPr>
              <a:t>for</a:t>
            </a:r>
            <a:r>
              <a:rPr spc="-200" dirty="0">
                <a:solidFill>
                  <a:srgbClr val="FFFFFF"/>
                </a:solidFill>
                <a:latin typeface="DejaVu Sans"/>
                <a:cs typeface="DejaVu Sans"/>
              </a:rPr>
              <a:t> </a:t>
            </a:r>
            <a:r>
              <a:rPr spc="-165" dirty="0">
                <a:solidFill>
                  <a:srgbClr val="FFFFFF"/>
                </a:solidFill>
                <a:latin typeface="DejaVu Sans"/>
                <a:cs typeface="DejaVu Sans"/>
              </a:rPr>
              <a:t>a</a:t>
            </a:r>
            <a:r>
              <a:rPr spc="-220" dirty="0">
                <a:solidFill>
                  <a:srgbClr val="FFFFFF"/>
                </a:solidFill>
                <a:latin typeface="DejaVu Sans"/>
                <a:cs typeface="DejaVu Sans"/>
              </a:rPr>
              <a:t> </a:t>
            </a:r>
            <a:r>
              <a:rPr spc="-135" dirty="0">
                <a:solidFill>
                  <a:srgbClr val="FFFFFF"/>
                </a:solidFill>
                <a:latin typeface="DejaVu Sans"/>
                <a:cs typeface="DejaVu Sans"/>
              </a:rPr>
              <a:t>virtual  </a:t>
            </a:r>
            <a:r>
              <a:rPr spc="-114" dirty="0">
                <a:solidFill>
                  <a:srgbClr val="FFFFFF"/>
                </a:solidFill>
                <a:latin typeface="DejaVu Sans"/>
                <a:cs typeface="DejaVu Sans"/>
              </a:rPr>
              <a:t>server</a:t>
            </a:r>
            <a:endParaRPr dirty="0">
              <a:latin typeface="DejaVu Sans"/>
              <a:cs typeface="DejaVu Sans"/>
            </a:endParaRPr>
          </a:p>
          <a:p>
            <a:pPr>
              <a:lnSpc>
                <a:spcPct val="100000"/>
              </a:lnSpc>
              <a:spcBef>
                <a:spcPts val="25"/>
              </a:spcBef>
            </a:pPr>
            <a:endParaRPr sz="2000" dirty="0">
              <a:latin typeface="DejaVu Sans"/>
              <a:cs typeface="DejaVu Sans"/>
            </a:endParaRPr>
          </a:p>
          <a:p>
            <a:pPr marL="355600" indent="-342900">
              <a:lnSpc>
                <a:spcPct val="100000"/>
              </a:lnSpc>
              <a:spcBef>
                <a:spcPts val="5"/>
              </a:spcBef>
              <a:buFont typeface="Arial"/>
              <a:buChar char="•"/>
              <a:tabLst>
                <a:tab pos="354965" algn="l"/>
                <a:tab pos="355600" algn="l"/>
              </a:tabLst>
            </a:pPr>
            <a:r>
              <a:rPr sz="2000" spc="-100" dirty="0">
                <a:latin typeface="DejaVu Sans"/>
                <a:cs typeface="DejaVu Sans"/>
              </a:rPr>
              <a:t>Goes </a:t>
            </a:r>
            <a:r>
              <a:rPr sz="2000" spc="-130" dirty="0">
                <a:latin typeface="DejaVu Sans"/>
                <a:cs typeface="DejaVu Sans"/>
              </a:rPr>
              <a:t>inside </a:t>
            </a:r>
            <a:r>
              <a:rPr sz="2000" spc="-145" dirty="0">
                <a:latin typeface="DejaVu Sans"/>
                <a:cs typeface="DejaVu Sans"/>
              </a:rPr>
              <a:t>the </a:t>
            </a:r>
            <a:r>
              <a:rPr sz="2000" spc="5" dirty="0">
                <a:latin typeface="DejaVu Sans"/>
                <a:cs typeface="DejaVu Sans"/>
              </a:rPr>
              <a:t>HTTP</a:t>
            </a:r>
            <a:r>
              <a:rPr sz="2000" spc="-475" dirty="0">
                <a:latin typeface="DejaVu Sans"/>
                <a:cs typeface="DejaVu Sans"/>
              </a:rPr>
              <a:t> </a:t>
            </a:r>
            <a:r>
              <a:rPr sz="2000" spc="-150" dirty="0">
                <a:latin typeface="DejaVu Sans"/>
                <a:cs typeface="DejaVu Sans"/>
              </a:rPr>
              <a:t>context</a:t>
            </a:r>
            <a:endParaRPr lang="en-IN" sz="2000" spc="-150" dirty="0">
              <a:latin typeface="DejaVu Sans"/>
              <a:cs typeface="DejaVu Sans"/>
            </a:endParaRPr>
          </a:p>
          <a:p>
            <a:pPr marL="355600" indent="-342900">
              <a:lnSpc>
                <a:spcPct val="100000"/>
              </a:lnSpc>
              <a:spcBef>
                <a:spcPts val="5"/>
              </a:spcBef>
              <a:buFont typeface="Arial"/>
              <a:buChar char="•"/>
              <a:tabLst>
                <a:tab pos="354965" algn="l"/>
                <a:tab pos="355600" algn="l"/>
              </a:tabLst>
            </a:pPr>
            <a:endParaRPr sz="2000" dirty="0">
              <a:latin typeface="DejaVu Sans"/>
              <a:cs typeface="DejaVu Sans"/>
            </a:endParaRPr>
          </a:p>
          <a:p>
            <a:pPr marL="355600" indent="-342900">
              <a:lnSpc>
                <a:spcPct val="100000"/>
              </a:lnSpc>
              <a:spcBef>
                <a:spcPts val="620"/>
              </a:spcBef>
              <a:buFont typeface="Arial"/>
              <a:buChar char="•"/>
              <a:tabLst>
                <a:tab pos="354965" algn="l"/>
                <a:tab pos="355600" algn="l"/>
              </a:tabLst>
            </a:pPr>
            <a:r>
              <a:rPr sz="2000" spc="-130" dirty="0">
                <a:latin typeface="DejaVu Sans"/>
                <a:cs typeface="DejaVu Sans"/>
              </a:rPr>
              <a:t>Can </a:t>
            </a:r>
            <a:r>
              <a:rPr sz="2000" spc="-140" dirty="0">
                <a:latin typeface="DejaVu Sans"/>
                <a:cs typeface="DejaVu Sans"/>
              </a:rPr>
              <a:t>contain </a:t>
            </a:r>
            <a:r>
              <a:rPr sz="2000" spc="-195" dirty="0">
                <a:latin typeface="DejaVu Sans"/>
                <a:cs typeface="DejaVu Sans"/>
              </a:rPr>
              <a:t>a </a:t>
            </a:r>
            <a:r>
              <a:rPr sz="2000" b="1" spc="35" dirty="0">
                <a:latin typeface="Trebuchet MS"/>
                <a:cs typeface="Trebuchet MS"/>
              </a:rPr>
              <a:t>listen </a:t>
            </a:r>
            <a:r>
              <a:rPr sz="2000" spc="-150" dirty="0">
                <a:latin typeface="DejaVu Sans"/>
                <a:cs typeface="DejaVu Sans"/>
              </a:rPr>
              <a:t>directive,</a:t>
            </a:r>
            <a:r>
              <a:rPr sz="2000" spc="-545" dirty="0">
                <a:latin typeface="DejaVu Sans"/>
                <a:cs typeface="DejaVu Sans"/>
              </a:rPr>
              <a:t> </a:t>
            </a:r>
            <a:r>
              <a:rPr sz="2000" b="1" dirty="0">
                <a:latin typeface="Trebuchet MS"/>
                <a:cs typeface="Trebuchet MS"/>
              </a:rPr>
              <a:t>server_name</a:t>
            </a:r>
            <a:endParaRPr sz="2000" dirty="0">
              <a:latin typeface="Trebuchet MS"/>
              <a:cs typeface="Trebuchet MS"/>
            </a:endParaRPr>
          </a:p>
          <a:p>
            <a:pPr marL="355600">
              <a:lnSpc>
                <a:spcPct val="100000"/>
              </a:lnSpc>
              <a:spcBef>
                <a:spcPts val="80"/>
              </a:spcBef>
            </a:pPr>
            <a:r>
              <a:rPr sz="2000" spc="-130" dirty="0">
                <a:latin typeface="DejaVu Sans"/>
                <a:cs typeface="DejaVu Sans"/>
              </a:rPr>
              <a:t>directive </a:t>
            </a:r>
            <a:r>
              <a:rPr sz="2000" spc="-135" dirty="0">
                <a:latin typeface="DejaVu Sans"/>
                <a:cs typeface="DejaVu Sans"/>
              </a:rPr>
              <a:t>and </a:t>
            </a:r>
            <a:r>
              <a:rPr sz="2000" b="1" dirty="0">
                <a:latin typeface="Trebuchet MS"/>
                <a:cs typeface="Trebuchet MS"/>
              </a:rPr>
              <a:t>root</a:t>
            </a:r>
            <a:r>
              <a:rPr sz="2000" b="1" spc="-310" dirty="0">
                <a:latin typeface="Trebuchet MS"/>
                <a:cs typeface="Trebuchet MS"/>
              </a:rPr>
              <a:t> </a:t>
            </a:r>
            <a:r>
              <a:rPr sz="2000" spc="-130" dirty="0">
                <a:latin typeface="DejaVu Sans"/>
                <a:cs typeface="DejaVu Sans"/>
              </a:rPr>
              <a:t>directive</a:t>
            </a:r>
            <a:endParaRPr lang="en-IN" sz="2000" spc="-130" dirty="0">
              <a:latin typeface="DejaVu Sans"/>
              <a:cs typeface="DejaVu Sans"/>
            </a:endParaRPr>
          </a:p>
          <a:p>
            <a:pPr marL="355600">
              <a:lnSpc>
                <a:spcPct val="100000"/>
              </a:lnSpc>
              <a:spcBef>
                <a:spcPts val="80"/>
              </a:spcBef>
            </a:pPr>
            <a:endParaRPr sz="2000" dirty="0">
              <a:latin typeface="DejaVu Sans"/>
              <a:cs typeface="DejaVu Sans"/>
            </a:endParaRPr>
          </a:p>
          <a:p>
            <a:pPr marL="355600" indent="-342900">
              <a:lnSpc>
                <a:spcPct val="100000"/>
              </a:lnSpc>
              <a:spcBef>
                <a:spcPts val="720"/>
              </a:spcBef>
              <a:buFont typeface="Arial"/>
              <a:buChar char="•"/>
              <a:tabLst>
                <a:tab pos="354965" algn="l"/>
                <a:tab pos="355600" algn="l"/>
              </a:tabLst>
            </a:pPr>
            <a:r>
              <a:rPr sz="2000" spc="-130" dirty="0">
                <a:latin typeface="DejaVu Sans"/>
                <a:cs typeface="DejaVu Sans"/>
              </a:rPr>
              <a:t>Can </a:t>
            </a:r>
            <a:r>
              <a:rPr sz="2000" spc="-90" dirty="0">
                <a:latin typeface="DejaVu Sans"/>
                <a:cs typeface="DejaVu Sans"/>
              </a:rPr>
              <a:t>specify </a:t>
            </a:r>
            <a:r>
              <a:rPr sz="2000" spc="-180" dirty="0">
                <a:latin typeface="DejaVu Sans"/>
                <a:cs typeface="DejaVu Sans"/>
              </a:rPr>
              <a:t>many </a:t>
            </a:r>
            <a:r>
              <a:rPr sz="2000" spc="-140" dirty="0">
                <a:latin typeface="DejaVu Sans"/>
                <a:cs typeface="DejaVu Sans"/>
              </a:rPr>
              <a:t>server</a:t>
            </a:r>
            <a:r>
              <a:rPr lang="en-IN" sz="2000" spc="-140" dirty="0">
                <a:latin typeface="DejaVu Sans"/>
                <a:cs typeface="DejaVu Sans"/>
              </a:rPr>
              <a:t> </a:t>
            </a:r>
            <a:r>
              <a:rPr sz="2000" spc="-590" dirty="0">
                <a:latin typeface="DejaVu Sans"/>
                <a:cs typeface="DejaVu Sans"/>
              </a:rPr>
              <a:t> </a:t>
            </a:r>
            <a:r>
              <a:rPr sz="2000" spc="-75" dirty="0">
                <a:latin typeface="DejaVu Sans"/>
                <a:cs typeface="DejaVu Sans"/>
              </a:rPr>
              <a:t>blocks</a:t>
            </a:r>
            <a:endParaRPr lang="en-IN" sz="2000" spc="-75" dirty="0">
              <a:latin typeface="DejaVu Sans"/>
              <a:cs typeface="DejaVu Sans"/>
            </a:endParaRPr>
          </a:p>
          <a:p>
            <a:pPr marL="355600" indent="-342900">
              <a:lnSpc>
                <a:spcPct val="100000"/>
              </a:lnSpc>
              <a:spcBef>
                <a:spcPts val="720"/>
              </a:spcBef>
              <a:buFont typeface="Arial"/>
              <a:buChar char="•"/>
              <a:tabLst>
                <a:tab pos="354965" algn="l"/>
                <a:tab pos="355600" algn="l"/>
              </a:tabLst>
            </a:pPr>
            <a:endParaRPr sz="2000" dirty="0">
              <a:latin typeface="DejaVu Sans"/>
              <a:cs typeface="DejaVu Sans"/>
            </a:endParaRPr>
          </a:p>
          <a:p>
            <a:pPr marL="355600" indent="-342900">
              <a:lnSpc>
                <a:spcPct val="100000"/>
              </a:lnSpc>
              <a:spcBef>
                <a:spcPts val="700"/>
              </a:spcBef>
              <a:buFont typeface="Arial"/>
              <a:buChar char="•"/>
              <a:tabLst>
                <a:tab pos="354965" algn="l"/>
                <a:tab pos="355600" algn="l"/>
              </a:tabLst>
            </a:pPr>
            <a:r>
              <a:rPr sz="2000" spc="-135" dirty="0">
                <a:latin typeface="DejaVu Sans"/>
                <a:cs typeface="DejaVu Sans"/>
              </a:rPr>
              <a:t>Equivalent to </a:t>
            </a:r>
            <a:r>
              <a:rPr sz="2000" spc="-120" dirty="0">
                <a:latin typeface="DejaVu Sans"/>
                <a:cs typeface="DejaVu Sans"/>
              </a:rPr>
              <a:t>VirtualHost </a:t>
            </a:r>
            <a:r>
              <a:rPr sz="2000" spc="-180" dirty="0">
                <a:latin typeface="DejaVu Sans"/>
                <a:cs typeface="DejaVu Sans"/>
              </a:rPr>
              <a:t>in</a:t>
            </a:r>
            <a:r>
              <a:rPr sz="2000" spc="-575" dirty="0">
                <a:latin typeface="DejaVu Sans"/>
                <a:cs typeface="DejaVu Sans"/>
              </a:rPr>
              <a:t> </a:t>
            </a:r>
            <a:r>
              <a:rPr lang="en-IN" sz="2000" spc="-575" dirty="0">
                <a:latin typeface="DejaVu Sans"/>
                <a:cs typeface="DejaVu Sans"/>
              </a:rPr>
              <a:t>  </a:t>
            </a:r>
            <a:r>
              <a:rPr sz="2000" spc="-90" dirty="0">
                <a:latin typeface="DejaVu Sans"/>
                <a:cs typeface="DejaVu Sans"/>
              </a:rPr>
              <a:t>Apache</a:t>
            </a:r>
            <a:endParaRPr sz="2000" dirty="0">
              <a:latin typeface="DejaVu Sans"/>
              <a:cs typeface="DejaVu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5483860" cy="513080"/>
          </a:xfrm>
          <a:prstGeom prst="rect">
            <a:avLst/>
          </a:prstGeom>
        </p:spPr>
        <p:txBody>
          <a:bodyPr vert="horz" wrap="square" lIns="0" tIns="12700" rIns="0" bIns="0" rtlCol="0">
            <a:spAutoFit/>
          </a:bodyPr>
          <a:lstStyle/>
          <a:p>
            <a:pPr marL="12700">
              <a:lnSpc>
                <a:spcPct val="100000"/>
              </a:lnSpc>
              <a:spcBef>
                <a:spcPts val="100"/>
              </a:spcBef>
            </a:pPr>
            <a:r>
              <a:rPr sz="3200" spc="-90" dirty="0">
                <a:solidFill>
                  <a:srgbClr val="11872B"/>
                </a:solidFill>
              </a:rPr>
              <a:t>Specify </a:t>
            </a:r>
            <a:r>
              <a:rPr sz="3200" spc="-155" dirty="0">
                <a:solidFill>
                  <a:srgbClr val="11872B"/>
                </a:solidFill>
              </a:rPr>
              <a:t>the </a:t>
            </a:r>
            <a:r>
              <a:rPr sz="3200" spc="-140" dirty="0">
                <a:solidFill>
                  <a:srgbClr val="11872B"/>
                </a:solidFill>
              </a:rPr>
              <a:t>Server</a:t>
            </a:r>
            <a:r>
              <a:rPr sz="3200" spc="-560" dirty="0">
                <a:solidFill>
                  <a:srgbClr val="11872B"/>
                </a:solidFill>
              </a:rPr>
              <a:t> </a:t>
            </a:r>
            <a:r>
              <a:rPr sz="3200" spc="-70" dirty="0">
                <a:solidFill>
                  <a:srgbClr val="11872B"/>
                </a:solidFill>
              </a:rPr>
              <a:t>Block</a:t>
            </a:r>
            <a:endParaRPr sz="3200" dirty="0"/>
          </a:p>
        </p:txBody>
      </p:sp>
      <p:sp>
        <p:nvSpPr>
          <p:cNvPr id="6" name="object 6"/>
          <p:cNvSpPr txBox="1"/>
          <p:nvPr/>
        </p:nvSpPr>
        <p:spPr>
          <a:xfrm>
            <a:off x="457200" y="867908"/>
            <a:ext cx="7998459" cy="1687641"/>
          </a:xfrm>
          <a:prstGeom prst="rect">
            <a:avLst/>
          </a:prstGeom>
        </p:spPr>
        <p:txBody>
          <a:bodyPr vert="horz" wrap="square" lIns="0" tIns="86360" rIns="0" bIns="0" rtlCol="0">
            <a:spAutoFit/>
          </a:bodyPr>
          <a:lstStyle/>
          <a:p>
            <a:pPr marL="52069" marR="5080">
              <a:lnSpc>
                <a:spcPts val="2400"/>
              </a:lnSpc>
              <a:spcBef>
                <a:spcPts val="680"/>
              </a:spcBef>
            </a:pPr>
            <a:r>
              <a:rPr sz="2000" spc="-70" dirty="0">
                <a:solidFill>
                  <a:srgbClr val="FFFFFF"/>
                </a:solidFill>
                <a:latin typeface="DejaVu Sans"/>
                <a:cs typeface="DejaVu Sans"/>
              </a:rPr>
              <a:t>The</a:t>
            </a:r>
            <a:r>
              <a:rPr sz="2000" spc="-150" dirty="0">
                <a:solidFill>
                  <a:srgbClr val="FFFFFF"/>
                </a:solidFill>
                <a:latin typeface="DejaVu Sans"/>
                <a:cs typeface="DejaVu Sans"/>
              </a:rPr>
              <a:t> </a:t>
            </a:r>
            <a:r>
              <a:rPr sz="2000" b="1" spc="35" dirty="0">
                <a:solidFill>
                  <a:srgbClr val="FFFFFF"/>
                </a:solidFill>
                <a:latin typeface="Trebuchet MS"/>
                <a:cs typeface="Trebuchet MS"/>
              </a:rPr>
              <a:t>Server</a:t>
            </a:r>
            <a:r>
              <a:rPr sz="2000" b="1" spc="-204" dirty="0">
                <a:solidFill>
                  <a:srgbClr val="FFFFFF"/>
                </a:solidFill>
                <a:latin typeface="Trebuchet MS"/>
                <a:cs typeface="Trebuchet MS"/>
              </a:rPr>
              <a:t> </a:t>
            </a:r>
            <a:r>
              <a:rPr sz="2000" spc="-55" dirty="0">
                <a:solidFill>
                  <a:srgbClr val="FFFFFF"/>
                </a:solidFill>
                <a:latin typeface="DejaVu Sans"/>
                <a:cs typeface="DejaVu Sans"/>
              </a:rPr>
              <a:t>block</a:t>
            </a:r>
            <a:r>
              <a:rPr sz="2000" spc="-145" dirty="0">
                <a:solidFill>
                  <a:srgbClr val="FFFFFF"/>
                </a:solidFill>
                <a:latin typeface="DejaVu Sans"/>
                <a:cs typeface="DejaVu Sans"/>
              </a:rPr>
              <a:t> </a:t>
            </a:r>
            <a:r>
              <a:rPr sz="2000" spc="-120" dirty="0">
                <a:solidFill>
                  <a:srgbClr val="FFFFFF"/>
                </a:solidFill>
                <a:latin typeface="DejaVu Sans"/>
                <a:cs typeface="DejaVu Sans"/>
              </a:rPr>
              <a:t>deﬁnes</a:t>
            </a:r>
            <a:r>
              <a:rPr sz="2000" spc="-150" dirty="0">
                <a:solidFill>
                  <a:srgbClr val="FFFFFF"/>
                </a:solidFill>
                <a:latin typeface="DejaVu Sans"/>
                <a:cs typeface="DejaVu Sans"/>
              </a:rPr>
              <a:t> </a:t>
            </a:r>
            <a:r>
              <a:rPr sz="2000" spc="-120" dirty="0">
                <a:solidFill>
                  <a:srgbClr val="FFFFFF"/>
                </a:solidFill>
                <a:latin typeface="DejaVu Sans"/>
                <a:cs typeface="DejaVu Sans"/>
              </a:rPr>
              <a:t>the</a:t>
            </a:r>
            <a:r>
              <a:rPr sz="2000" spc="-145" dirty="0">
                <a:solidFill>
                  <a:srgbClr val="FFFFFF"/>
                </a:solidFill>
                <a:latin typeface="DejaVu Sans"/>
                <a:cs typeface="DejaVu Sans"/>
              </a:rPr>
              <a:t> </a:t>
            </a:r>
            <a:r>
              <a:rPr sz="2000" spc="-130" dirty="0">
                <a:solidFill>
                  <a:srgbClr val="FFFFFF"/>
                </a:solidFill>
                <a:latin typeface="DejaVu Sans"/>
                <a:cs typeface="DejaVu Sans"/>
              </a:rPr>
              <a:t>conﬁguration</a:t>
            </a:r>
            <a:r>
              <a:rPr sz="2000" spc="-150" dirty="0">
                <a:solidFill>
                  <a:srgbClr val="FFFFFF"/>
                </a:solidFill>
                <a:latin typeface="DejaVu Sans"/>
                <a:cs typeface="DejaVu Sans"/>
              </a:rPr>
              <a:t> </a:t>
            </a:r>
            <a:r>
              <a:rPr sz="2000" spc="-80" dirty="0">
                <a:solidFill>
                  <a:srgbClr val="FFFFFF"/>
                </a:solidFill>
                <a:latin typeface="DejaVu Sans"/>
                <a:cs typeface="DejaVu Sans"/>
              </a:rPr>
              <a:t>for</a:t>
            </a:r>
            <a:r>
              <a:rPr sz="2000" spc="-200" dirty="0">
                <a:solidFill>
                  <a:srgbClr val="FFFFFF"/>
                </a:solidFill>
                <a:latin typeface="DejaVu Sans"/>
                <a:cs typeface="DejaVu Sans"/>
              </a:rPr>
              <a:t> </a:t>
            </a:r>
            <a:r>
              <a:rPr sz="2000" spc="-165" dirty="0">
                <a:solidFill>
                  <a:srgbClr val="FFFFFF"/>
                </a:solidFill>
                <a:latin typeface="DejaVu Sans"/>
                <a:cs typeface="DejaVu Sans"/>
              </a:rPr>
              <a:t>a</a:t>
            </a:r>
            <a:r>
              <a:rPr sz="2000" spc="-220" dirty="0">
                <a:solidFill>
                  <a:srgbClr val="FFFFFF"/>
                </a:solidFill>
                <a:latin typeface="DejaVu Sans"/>
                <a:cs typeface="DejaVu Sans"/>
              </a:rPr>
              <a:t> </a:t>
            </a:r>
            <a:r>
              <a:rPr sz="2000" spc="-135" dirty="0">
                <a:solidFill>
                  <a:srgbClr val="FFFFFF"/>
                </a:solidFill>
                <a:latin typeface="DejaVu Sans"/>
                <a:cs typeface="DejaVu Sans"/>
              </a:rPr>
              <a:t>virtual  </a:t>
            </a:r>
            <a:r>
              <a:rPr sz="2000" spc="-114" dirty="0">
                <a:solidFill>
                  <a:srgbClr val="FFFFFF"/>
                </a:solidFill>
                <a:latin typeface="DejaVu Sans"/>
                <a:cs typeface="DejaVu Sans"/>
              </a:rPr>
              <a:t>server</a:t>
            </a:r>
            <a:endParaRPr sz="2000" dirty="0">
              <a:latin typeface="DejaVu Sans"/>
              <a:cs typeface="DejaVu Sans"/>
            </a:endParaRPr>
          </a:p>
          <a:p>
            <a:pPr>
              <a:lnSpc>
                <a:spcPct val="100000"/>
              </a:lnSpc>
              <a:spcBef>
                <a:spcPts val="25"/>
              </a:spcBef>
            </a:pPr>
            <a:endParaRPr sz="2400" dirty="0">
              <a:latin typeface="DejaVu Sans"/>
              <a:cs typeface="DejaVu Sans"/>
            </a:endParaRPr>
          </a:p>
          <a:p>
            <a:pPr marL="355600" marR="123825" indent="-342900">
              <a:lnSpc>
                <a:spcPct val="100000"/>
              </a:lnSpc>
              <a:spcBef>
                <a:spcPts val="5"/>
              </a:spcBef>
              <a:buFont typeface="Arial"/>
              <a:buChar char="•"/>
              <a:tabLst>
                <a:tab pos="354965" algn="l"/>
                <a:tab pos="355600" algn="l"/>
              </a:tabLst>
            </a:pPr>
            <a:endParaRPr lang="en-IN" sz="2000" spc="-65" dirty="0">
              <a:latin typeface="DejaVu Sans"/>
              <a:cs typeface="DejaVu Sans"/>
            </a:endParaRPr>
          </a:p>
          <a:p>
            <a:pPr marL="355600" marR="123825" indent="-342900">
              <a:lnSpc>
                <a:spcPct val="100000"/>
              </a:lnSpc>
              <a:spcBef>
                <a:spcPts val="5"/>
              </a:spcBef>
              <a:buFont typeface="Arial"/>
              <a:buChar char="•"/>
              <a:tabLst>
                <a:tab pos="354965" algn="l"/>
                <a:tab pos="355600" algn="l"/>
              </a:tabLst>
            </a:pPr>
            <a:r>
              <a:rPr sz="2000" spc="-65" dirty="0">
                <a:latin typeface="DejaVu Sans"/>
                <a:cs typeface="DejaVu Sans"/>
              </a:rPr>
              <a:t>NGINX</a:t>
            </a:r>
            <a:r>
              <a:rPr sz="2000" spc="-295" dirty="0">
                <a:latin typeface="DejaVu Sans"/>
                <a:cs typeface="DejaVu Sans"/>
              </a:rPr>
              <a:t> </a:t>
            </a:r>
            <a:r>
              <a:rPr sz="2000" spc="-75" dirty="0">
                <a:latin typeface="DejaVu Sans"/>
                <a:cs typeface="DejaVu Sans"/>
              </a:rPr>
              <a:t>will</a:t>
            </a:r>
            <a:r>
              <a:rPr sz="2000" spc="-265" dirty="0">
                <a:latin typeface="DejaVu Sans"/>
                <a:cs typeface="DejaVu Sans"/>
              </a:rPr>
              <a:t> </a:t>
            </a:r>
            <a:r>
              <a:rPr sz="2000" spc="-80" dirty="0">
                <a:latin typeface="DejaVu Sans"/>
                <a:cs typeface="DejaVu Sans"/>
              </a:rPr>
              <a:t>choose</a:t>
            </a:r>
            <a:r>
              <a:rPr sz="2000" spc="-270" dirty="0">
                <a:latin typeface="DejaVu Sans"/>
                <a:cs typeface="DejaVu Sans"/>
              </a:rPr>
              <a:t> </a:t>
            </a:r>
            <a:r>
              <a:rPr sz="2000" spc="-110" dirty="0">
                <a:latin typeface="DejaVu Sans"/>
                <a:cs typeface="DejaVu Sans"/>
              </a:rPr>
              <a:t>which</a:t>
            </a:r>
            <a:r>
              <a:rPr sz="2000" spc="-185" dirty="0">
                <a:latin typeface="DejaVu Sans"/>
                <a:cs typeface="DejaVu Sans"/>
              </a:rPr>
              <a:t> </a:t>
            </a:r>
            <a:r>
              <a:rPr sz="2000" spc="-140" dirty="0">
                <a:latin typeface="DejaVu Sans"/>
                <a:cs typeface="DejaVu Sans"/>
              </a:rPr>
              <a:t>server</a:t>
            </a:r>
            <a:r>
              <a:rPr sz="2000" spc="-254" dirty="0">
                <a:latin typeface="DejaVu Sans"/>
                <a:cs typeface="DejaVu Sans"/>
              </a:rPr>
              <a:t> </a:t>
            </a:r>
            <a:r>
              <a:rPr sz="2000" spc="-135" dirty="0">
                <a:latin typeface="DejaVu Sans"/>
                <a:cs typeface="DejaVu Sans"/>
              </a:rPr>
              <a:t>to</a:t>
            </a:r>
            <a:r>
              <a:rPr sz="2000" spc="-185" dirty="0">
                <a:latin typeface="DejaVu Sans"/>
                <a:cs typeface="DejaVu Sans"/>
              </a:rPr>
              <a:t> </a:t>
            </a:r>
            <a:r>
              <a:rPr sz="2000" spc="-95" dirty="0">
                <a:latin typeface="DejaVu Sans"/>
                <a:cs typeface="DejaVu Sans"/>
              </a:rPr>
              <a:t>process </a:t>
            </a:r>
            <a:r>
              <a:rPr sz="2000" spc="-195" dirty="0">
                <a:latin typeface="DejaVu Sans"/>
                <a:cs typeface="DejaVu Sans"/>
              </a:rPr>
              <a:t>a </a:t>
            </a:r>
            <a:r>
              <a:rPr sz="2000" spc="-120" dirty="0">
                <a:latin typeface="DejaVu Sans"/>
                <a:cs typeface="DejaVu Sans"/>
              </a:rPr>
              <a:t>request </a:t>
            </a:r>
            <a:r>
              <a:rPr sz="2000" spc="-95" dirty="0">
                <a:latin typeface="DejaVu Sans"/>
                <a:cs typeface="DejaVu Sans"/>
              </a:rPr>
              <a:t>based </a:t>
            </a:r>
            <a:r>
              <a:rPr sz="2000" spc="-110" dirty="0">
                <a:latin typeface="DejaVu Sans"/>
                <a:cs typeface="DejaVu Sans"/>
              </a:rPr>
              <a:t>on </a:t>
            </a:r>
            <a:r>
              <a:rPr sz="2000" spc="-145" dirty="0">
                <a:latin typeface="DejaVu Sans"/>
                <a:cs typeface="DejaVu Sans"/>
              </a:rPr>
              <a:t>the </a:t>
            </a:r>
            <a:r>
              <a:rPr sz="2000" spc="-140" dirty="0">
                <a:latin typeface="DejaVu Sans"/>
                <a:cs typeface="DejaVu Sans"/>
              </a:rPr>
              <a:t>server </a:t>
            </a:r>
            <a:r>
              <a:rPr sz="2000" spc="-155" dirty="0">
                <a:latin typeface="DejaVu Sans"/>
                <a:cs typeface="DejaVu Sans"/>
              </a:rPr>
              <a:t>name </a:t>
            </a:r>
            <a:r>
              <a:rPr sz="2000" spc="-135" dirty="0">
                <a:latin typeface="DejaVu Sans"/>
                <a:cs typeface="DejaVu Sans"/>
              </a:rPr>
              <a:t>and  </a:t>
            </a:r>
            <a:r>
              <a:rPr sz="2000" spc="-145" dirty="0">
                <a:latin typeface="DejaVu Sans"/>
                <a:cs typeface="DejaVu Sans"/>
              </a:rPr>
              <a:t>the </a:t>
            </a:r>
            <a:r>
              <a:rPr sz="2000" spc="-130" dirty="0">
                <a:latin typeface="DejaVu Sans"/>
                <a:cs typeface="DejaVu Sans"/>
              </a:rPr>
              <a:t>listen</a:t>
            </a:r>
            <a:r>
              <a:rPr sz="2000" spc="-240" dirty="0">
                <a:latin typeface="DejaVu Sans"/>
                <a:cs typeface="DejaVu Sans"/>
              </a:rPr>
              <a:t> </a:t>
            </a:r>
            <a:r>
              <a:rPr sz="2000" spc="-120" dirty="0">
                <a:latin typeface="DejaVu Sans"/>
                <a:cs typeface="DejaVu Sans"/>
              </a:rPr>
              <a:t>port</a:t>
            </a:r>
            <a:endParaRPr sz="2000" dirty="0">
              <a:latin typeface="DejaVu Sans"/>
              <a:cs typeface="DejaVu Sans"/>
            </a:endParaRPr>
          </a:p>
        </p:txBody>
      </p:sp>
      <p:sp>
        <p:nvSpPr>
          <p:cNvPr id="7" name="object 7"/>
          <p:cNvSpPr txBox="1"/>
          <p:nvPr/>
        </p:nvSpPr>
        <p:spPr>
          <a:xfrm>
            <a:off x="457200" y="4114800"/>
            <a:ext cx="8229600" cy="2007235"/>
          </a:xfrm>
          <a:prstGeom prst="rect">
            <a:avLst/>
          </a:prstGeom>
          <a:solidFill>
            <a:srgbClr val="CBCBCB"/>
          </a:solidFill>
          <a:ln w="9524">
            <a:solidFill>
              <a:srgbClr val="000000"/>
            </a:solidFill>
          </a:ln>
        </p:spPr>
        <p:txBody>
          <a:bodyPr vert="horz" wrap="square" lIns="0" tIns="45720" rIns="0" bIns="0" rtlCol="0">
            <a:spAutoFit/>
          </a:bodyPr>
          <a:lstStyle/>
          <a:p>
            <a:pPr marL="91440">
              <a:lnSpc>
                <a:spcPct val="100000"/>
              </a:lnSpc>
              <a:spcBef>
                <a:spcPts val="360"/>
              </a:spcBef>
            </a:pPr>
            <a:r>
              <a:rPr sz="1700" b="1" spc="-5" dirty="0">
                <a:latin typeface="Courier New"/>
                <a:cs typeface="Courier New"/>
              </a:rPr>
              <a:t>Define </a:t>
            </a:r>
            <a:r>
              <a:rPr sz="1700" b="1" dirty="0">
                <a:latin typeface="Courier New"/>
                <a:cs typeface="Courier New"/>
              </a:rPr>
              <a:t>a </a:t>
            </a:r>
            <a:r>
              <a:rPr sz="1700" b="1" spc="-5" dirty="0">
                <a:latin typeface="Courier New"/>
                <a:cs typeface="Courier New"/>
              </a:rPr>
              <a:t>virtual server that listens for requests on port</a:t>
            </a:r>
            <a:r>
              <a:rPr sz="1700" b="1" spc="-55" dirty="0">
                <a:latin typeface="Courier New"/>
                <a:cs typeface="Courier New"/>
              </a:rPr>
              <a:t> </a:t>
            </a:r>
            <a:r>
              <a:rPr sz="1700" b="1" spc="-5" dirty="0">
                <a:latin typeface="Courier New"/>
                <a:cs typeface="Courier New"/>
              </a:rPr>
              <a:t>80</a:t>
            </a:r>
            <a:endParaRPr sz="1700">
              <a:latin typeface="Courier New"/>
              <a:cs typeface="Courier New"/>
            </a:endParaRPr>
          </a:p>
          <a:p>
            <a:pPr marL="91440">
              <a:lnSpc>
                <a:spcPct val="100000"/>
              </a:lnSpc>
              <a:spcBef>
                <a:spcPts val="365"/>
              </a:spcBef>
            </a:pPr>
            <a:r>
              <a:rPr sz="1700" spc="-5" dirty="0">
                <a:latin typeface="Courier New"/>
                <a:cs typeface="Courier New"/>
              </a:rPr>
              <a:t>http</a:t>
            </a:r>
            <a:r>
              <a:rPr sz="1700" spc="-10" dirty="0">
                <a:latin typeface="Courier New"/>
                <a:cs typeface="Courier New"/>
              </a:rPr>
              <a:t> </a:t>
            </a:r>
            <a:r>
              <a:rPr sz="1700" dirty="0">
                <a:latin typeface="Courier New"/>
                <a:cs typeface="Courier New"/>
              </a:rPr>
              <a:t>{</a:t>
            </a:r>
            <a:endParaRPr sz="1700">
              <a:latin typeface="Courier New"/>
              <a:cs typeface="Courier New"/>
            </a:endParaRPr>
          </a:p>
          <a:p>
            <a:pPr marL="548640">
              <a:lnSpc>
                <a:spcPct val="100000"/>
              </a:lnSpc>
              <a:spcBef>
                <a:spcPts val="360"/>
              </a:spcBef>
            </a:pPr>
            <a:r>
              <a:rPr sz="1700" spc="-5" dirty="0">
                <a:latin typeface="Courier New"/>
                <a:cs typeface="Courier New"/>
              </a:rPr>
              <a:t>server</a:t>
            </a:r>
            <a:r>
              <a:rPr sz="1700" spc="-10" dirty="0">
                <a:latin typeface="Courier New"/>
                <a:cs typeface="Courier New"/>
              </a:rPr>
              <a:t> </a:t>
            </a:r>
            <a:r>
              <a:rPr sz="1700" dirty="0">
                <a:latin typeface="Courier New"/>
                <a:cs typeface="Courier New"/>
              </a:rPr>
              <a:t>{</a:t>
            </a:r>
            <a:endParaRPr sz="1700">
              <a:latin typeface="Courier New"/>
              <a:cs typeface="Courier New"/>
            </a:endParaRPr>
          </a:p>
          <a:p>
            <a:pPr marL="1005840">
              <a:lnSpc>
                <a:spcPct val="100000"/>
              </a:lnSpc>
              <a:spcBef>
                <a:spcPts val="459"/>
              </a:spcBef>
            </a:pPr>
            <a:r>
              <a:rPr sz="1700" spc="-5" dirty="0">
                <a:latin typeface="Courier New"/>
                <a:cs typeface="Courier New"/>
              </a:rPr>
              <a:t>listen</a:t>
            </a:r>
            <a:r>
              <a:rPr sz="1700" spc="-10" dirty="0">
                <a:latin typeface="Courier New"/>
                <a:cs typeface="Courier New"/>
              </a:rPr>
              <a:t> </a:t>
            </a:r>
            <a:r>
              <a:rPr sz="1700" spc="-5" dirty="0">
                <a:latin typeface="Courier New"/>
                <a:cs typeface="Courier New"/>
              </a:rPr>
              <a:t>80;</a:t>
            </a:r>
            <a:endParaRPr sz="1700">
              <a:latin typeface="Courier New"/>
              <a:cs typeface="Courier New"/>
            </a:endParaRPr>
          </a:p>
          <a:p>
            <a:pPr marL="548640">
              <a:lnSpc>
                <a:spcPct val="100000"/>
              </a:lnSpc>
              <a:spcBef>
                <a:spcPts val="360"/>
              </a:spcBef>
            </a:pPr>
            <a:r>
              <a:rPr sz="1700" dirty="0">
                <a:latin typeface="Courier New"/>
                <a:cs typeface="Courier New"/>
              </a:rPr>
              <a:t>}</a:t>
            </a:r>
            <a:endParaRPr sz="1700">
              <a:latin typeface="Courier New"/>
              <a:cs typeface="Courier New"/>
            </a:endParaRPr>
          </a:p>
          <a:p>
            <a:pPr marL="91440">
              <a:lnSpc>
                <a:spcPct val="100000"/>
              </a:lnSpc>
              <a:spcBef>
                <a:spcPts val="459"/>
              </a:spcBef>
            </a:pPr>
            <a:r>
              <a:rPr sz="1700" dirty="0">
                <a:latin typeface="Courier New"/>
                <a:cs typeface="Courier New"/>
              </a:rPr>
              <a:t>}</a:t>
            </a:r>
            <a:endParaRPr sz="1700">
              <a:latin typeface="Courier New"/>
              <a:cs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2802255" cy="513080"/>
          </a:xfrm>
          <a:prstGeom prst="rect">
            <a:avLst/>
          </a:prstGeom>
        </p:spPr>
        <p:txBody>
          <a:bodyPr vert="horz" wrap="square" lIns="0" tIns="12700" rIns="0" bIns="0" rtlCol="0">
            <a:spAutoFit/>
          </a:bodyPr>
          <a:lstStyle/>
          <a:p>
            <a:pPr marL="12700">
              <a:lnSpc>
                <a:spcPct val="100000"/>
              </a:lnSpc>
              <a:spcBef>
                <a:spcPts val="100"/>
              </a:spcBef>
            </a:pPr>
            <a:r>
              <a:rPr sz="3200" spc="-114" dirty="0">
                <a:solidFill>
                  <a:srgbClr val="11872B"/>
                </a:solidFill>
              </a:rPr>
              <a:t>Location</a:t>
            </a:r>
            <a:r>
              <a:rPr sz="3200" spc="-235" dirty="0">
                <a:solidFill>
                  <a:srgbClr val="11872B"/>
                </a:solidFill>
              </a:rPr>
              <a:t> </a:t>
            </a:r>
            <a:r>
              <a:rPr sz="3200" spc="-70" dirty="0">
                <a:solidFill>
                  <a:srgbClr val="11872B"/>
                </a:solidFill>
              </a:rPr>
              <a:t>Block</a:t>
            </a:r>
            <a:endParaRPr sz="3200"/>
          </a:p>
        </p:txBody>
      </p:sp>
      <p:grpSp>
        <p:nvGrpSpPr>
          <p:cNvPr id="3" name="object 3"/>
          <p:cNvGrpSpPr/>
          <p:nvPr/>
        </p:nvGrpSpPr>
        <p:grpSpPr>
          <a:xfrm>
            <a:off x="444500" y="1503045"/>
            <a:ext cx="8255000" cy="834390"/>
            <a:chOff x="444500" y="1503045"/>
            <a:chExt cx="8255000" cy="834390"/>
          </a:xfrm>
        </p:grpSpPr>
        <p:sp>
          <p:nvSpPr>
            <p:cNvPr id="4" name="object 4"/>
            <p:cNvSpPr/>
            <p:nvPr/>
          </p:nvSpPr>
          <p:spPr>
            <a:xfrm>
              <a:off x="457200" y="1515744"/>
              <a:ext cx="8229600" cy="808990"/>
            </a:xfrm>
            <a:custGeom>
              <a:avLst/>
              <a:gdLst/>
              <a:ahLst/>
              <a:cxnLst/>
              <a:rect l="l" t="t" r="r" b="b"/>
              <a:pathLst>
                <a:path w="8229600" h="808989">
                  <a:moveTo>
                    <a:pt x="8094814" y="0"/>
                  </a:moveTo>
                  <a:lnTo>
                    <a:pt x="134777" y="0"/>
                  </a:lnTo>
                  <a:lnTo>
                    <a:pt x="92177" y="6871"/>
                  </a:lnTo>
                  <a:lnTo>
                    <a:pt x="55180" y="26007"/>
                  </a:lnTo>
                  <a:lnTo>
                    <a:pt x="26004" y="55184"/>
                  </a:lnTo>
                  <a:lnTo>
                    <a:pt x="6871" y="92184"/>
                  </a:lnTo>
                  <a:lnTo>
                    <a:pt x="0" y="134785"/>
                  </a:lnTo>
                  <a:lnTo>
                    <a:pt x="0" y="673874"/>
                  </a:lnTo>
                  <a:lnTo>
                    <a:pt x="6871" y="716475"/>
                  </a:lnTo>
                  <a:lnTo>
                    <a:pt x="26004" y="753474"/>
                  </a:lnTo>
                  <a:lnTo>
                    <a:pt x="55180" y="782652"/>
                  </a:lnTo>
                  <a:lnTo>
                    <a:pt x="92177" y="801787"/>
                  </a:lnTo>
                  <a:lnTo>
                    <a:pt x="134777" y="808659"/>
                  </a:lnTo>
                  <a:lnTo>
                    <a:pt x="8094814" y="808659"/>
                  </a:lnTo>
                  <a:lnTo>
                    <a:pt x="8137415" y="801787"/>
                  </a:lnTo>
                  <a:lnTo>
                    <a:pt x="8174415" y="782652"/>
                  </a:lnTo>
                  <a:lnTo>
                    <a:pt x="8203592" y="753474"/>
                  </a:lnTo>
                  <a:lnTo>
                    <a:pt x="8222728" y="716475"/>
                  </a:lnTo>
                  <a:lnTo>
                    <a:pt x="8229600" y="673874"/>
                  </a:lnTo>
                  <a:lnTo>
                    <a:pt x="8229600" y="134785"/>
                  </a:lnTo>
                  <a:lnTo>
                    <a:pt x="8222728" y="92184"/>
                  </a:lnTo>
                  <a:lnTo>
                    <a:pt x="8203592" y="55184"/>
                  </a:lnTo>
                  <a:lnTo>
                    <a:pt x="8174415" y="26007"/>
                  </a:lnTo>
                  <a:lnTo>
                    <a:pt x="8137415" y="6871"/>
                  </a:lnTo>
                  <a:lnTo>
                    <a:pt x="8094814" y="0"/>
                  </a:lnTo>
                  <a:close/>
                </a:path>
              </a:pathLst>
            </a:custGeom>
            <a:solidFill>
              <a:srgbClr val="009638"/>
            </a:solidFill>
          </p:spPr>
          <p:txBody>
            <a:bodyPr wrap="square" lIns="0" tIns="0" rIns="0" bIns="0" rtlCol="0"/>
            <a:lstStyle/>
            <a:p>
              <a:endParaRPr/>
            </a:p>
          </p:txBody>
        </p:sp>
        <p:sp>
          <p:nvSpPr>
            <p:cNvPr id="5" name="object 5"/>
            <p:cNvSpPr/>
            <p:nvPr/>
          </p:nvSpPr>
          <p:spPr>
            <a:xfrm>
              <a:off x="457199" y="1515745"/>
              <a:ext cx="8229600" cy="808990"/>
            </a:xfrm>
            <a:custGeom>
              <a:avLst/>
              <a:gdLst/>
              <a:ahLst/>
              <a:cxnLst/>
              <a:rect l="l" t="t" r="r" b="b"/>
              <a:pathLst>
                <a:path w="8229600" h="808989">
                  <a:moveTo>
                    <a:pt x="0" y="134777"/>
                  </a:moveTo>
                  <a:lnTo>
                    <a:pt x="6871" y="92177"/>
                  </a:lnTo>
                  <a:lnTo>
                    <a:pt x="26004" y="55179"/>
                  </a:lnTo>
                  <a:lnTo>
                    <a:pt x="55179" y="26004"/>
                  </a:lnTo>
                  <a:lnTo>
                    <a:pt x="92177" y="6871"/>
                  </a:lnTo>
                  <a:lnTo>
                    <a:pt x="134777" y="0"/>
                  </a:lnTo>
                  <a:lnTo>
                    <a:pt x="8094814" y="0"/>
                  </a:lnTo>
                  <a:lnTo>
                    <a:pt x="8137416" y="6871"/>
                  </a:lnTo>
                  <a:lnTo>
                    <a:pt x="8174414" y="26004"/>
                  </a:lnTo>
                  <a:lnTo>
                    <a:pt x="8203590" y="55179"/>
                  </a:lnTo>
                  <a:lnTo>
                    <a:pt x="8222723" y="92177"/>
                  </a:lnTo>
                  <a:lnTo>
                    <a:pt x="8229594" y="134777"/>
                  </a:lnTo>
                  <a:lnTo>
                    <a:pt x="8229594" y="673874"/>
                  </a:lnTo>
                  <a:lnTo>
                    <a:pt x="8222723" y="716474"/>
                  </a:lnTo>
                  <a:lnTo>
                    <a:pt x="8203590" y="753472"/>
                  </a:lnTo>
                  <a:lnTo>
                    <a:pt x="8174414" y="782647"/>
                  </a:lnTo>
                  <a:lnTo>
                    <a:pt x="8137416" y="801781"/>
                  </a:lnTo>
                  <a:lnTo>
                    <a:pt x="8094814" y="808652"/>
                  </a:lnTo>
                  <a:lnTo>
                    <a:pt x="134777" y="808652"/>
                  </a:lnTo>
                  <a:lnTo>
                    <a:pt x="92177" y="801781"/>
                  </a:lnTo>
                  <a:lnTo>
                    <a:pt x="55179" y="782647"/>
                  </a:lnTo>
                  <a:lnTo>
                    <a:pt x="26004" y="753472"/>
                  </a:lnTo>
                  <a:lnTo>
                    <a:pt x="6871" y="716474"/>
                  </a:lnTo>
                  <a:lnTo>
                    <a:pt x="0" y="673874"/>
                  </a:lnTo>
                  <a:lnTo>
                    <a:pt x="0" y="134777"/>
                  </a:lnTo>
                  <a:close/>
                </a:path>
              </a:pathLst>
            </a:custGeom>
            <a:ln w="25399">
              <a:solidFill>
                <a:srgbClr val="007326"/>
              </a:solidFill>
            </a:ln>
          </p:spPr>
          <p:txBody>
            <a:bodyPr wrap="square" lIns="0" tIns="0" rIns="0" bIns="0" rtlCol="0"/>
            <a:lstStyle/>
            <a:p>
              <a:endParaRPr/>
            </a:p>
          </p:txBody>
        </p:sp>
      </p:grpSp>
      <p:sp>
        <p:nvSpPr>
          <p:cNvPr id="6" name="object 6"/>
          <p:cNvSpPr txBox="1"/>
          <p:nvPr/>
        </p:nvSpPr>
        <p:spPr>
          <a:xfrm>
            <a:off x="535940" y="1524736"/>
            <a:ext cx="8014334" cy="5104474"/>
          </a:xfrm>
          <a:prstGeom prst="rect">
            <a:avLst/>
          </a:prstGeom>
        </p:spPr>
        <p:txBody>
          <a:bodyPr vert="horz" wrap="square" lIns="0" tIns="86360" rIns="0" bIns="0" rtlCol="0">
            <a:spAutoFit/>
          </a:bodyPr>
          <a:lstStyle/>
          <a:p>
            <a:pPr marL="394970" marR="458470" indent="-342900">
              <a:lnSpc>
                <a:spcPts val="2400"/>
              </a:lnSpc>
              <a:spcBef>
                <a:spcPts val="680"/>
              </a:spcBef>
              <a:buFont typeface="Arial"/>
              <a:buChar char="•"/>
              <a:tabLst>
                <a:tab pos="394970" algn="l"/>
                <a:tab pos="395605" algn="l"/>
              </a:tabLst>
            </a:pPr>
            <a:r>
              <a:rPr sz="2000" spc="-70" dirty="0">
                <a:solidFill>
                  <a:srgbClr val="FFFFFF"/>
                </a:solidFill>
                <a:latin typeface="DejaVu Sans"/>
                <a:cs typeface="DejaVu Sans"/>
              </a:rPr>
              <a:t>The </a:t>
            </a:r>
            <a:r>
              <a:rPr sz="2000" b="1" spc="40" dirty="0">
                <a:solidFill>
                  <a:srgbClr val="FFFFFF"/>
                </a:solidFill>
                <a:latin typeface="Trebuchet MS"/>
                <a:cs typeface="Trebuchet MS"/>
              </a:rPr>
              <a:t>location </a:t>
            </a:r>
            <a:r>
              <a:rPr sz="2000" b="1" spc="85" dirty="0">
                <a:solidFill>
                  <a:srgbClr val="FFFFFF"/>
                </a:solidFill>
                <a:latin typeface="Trebuchet MS"/>
                <a:cs typeface="Trebuchet MS"/>
              </a:rPr>
              <a:t>block</a:t>
            </a:r>
            <a:r>
              <a:rPr sz="2000" b="1" spc="-545" dirty="0">
                <a:solidFill>
                  <a:srgbClr val="FFFFFF"/>
                </a:solidFill>
                <a:latin typeface="Trebuchet MS"/>
                <a:cs typeface="Trebuchet MS"/>
              </a:rPr>
              <a:t> </a:t>
            </a:r>
            <a:r>
              <a:rPr sz="2000" spc="-120" dirty="0">
                <a:solidFill>
                  <a:srgbClr val="FFFFFF"/>
                </a:solidFill>
                <a:latin typeface="DejaVu Sans"/>
                <a:cs typeface="DejaVu Sans"/>
              </a:rPr>
              <a:t>deﬁnes the </a:t>
            </a:r>
            <a:r>
              <a:rPr sz="2000" spc="-130" dirty="0">
                <a:solidFill>
                  <a:srgbClr val="FFFFFF"/>
                </a:solidFill>
                <a:latin typeface="DejaVu Sans"/>
                <a:cs typeface="DejaVu Sans"/>
              </a:rPr>
              <a:t>conﬁguration </a:t>
            </a:r>
            <a:r>
              <a:rPr sz="2000" spc="-155" dirty="0">
                <a:solidFill>
                  <a:srgbClr val="FFFFFF"/>
                </a:solidFill>
                <a:latin typeface="DejaVu Sans"/>
                <a:cs typeface="DejaVu Sans"/>
              </a:rPr>
              <a:t>that  </a:t>
            </a:r>
            <a:r>
              <a:rPr sz="2000" spc="-60" dirty="0">
                <a:solidFill>
                  <a:srgbClr val="FFFFFF"/>
                </a:solidFill>
                <a:latin typeface="DejaVu Sans"/>
                <a:cs typeface="DejaVu Sans"/>
              </a:rPr>
              <a:t>will</a:t>
            </a:r>
            <a:r>
              <a:rPr sz="2000" spc="-595" dirty="0">
                <a:solidFill>
                  <a:srgbClr val="FFFFFF"/>
                </a:solidFill>
                <a:latin typeface="DejaVu Sans"/>
                <a:cs typeface="DejaVu Sans"/>
              </a:rPr>
              <a:t> </a:t>
            </a:r>
            <a:r>
              <a:rPr sz="2000" spc="-95" dirty="0">
                <a:solidFill>
                  <a:srgbClr val="FFFFFF"/>
                </a:solidFill>
                <a:latin typeface="DejaVu Sans"/>
                <a:cs typeface="DejaVu Sans"/>
              </a:rPr>
              <a:t>apply </a:t>
            </a:r>
            <a:r>
              <a:rPr sz="2000" spc="-80" dirty="0">
                <a:solidFill>
                  <a:srgbClr val="FFFFFF"/>
                </a:solidFill>
                <a:latin typeface="DejaVu Sans"/>
                <a:cs typeface="DejaVu Sans"/>
              </a:rPr>
              <a:t>based </a:t>
            </a:r>
            <a:r>
              <a:rPr sz="2000" spc="-90" dirty="0">
                <a:solidFill>
                  <a:srgbClr val="FFFFFF"/>
                </a:solidFill>
                <a:latin typeface="DejaVu Sans"/>
                <a:cs typeface="DejaVu Sans"/>
              </a:rPr>
              <a:t>on </a:t>
            </a:r>
            <a:r>
              <a:rPr sz="2000" spc="-165" dirty="0">
                <a:solidFill>
                  <a:srgbClr val="FFFFFF"/>
                </a:solidFill>
                <a:latin typeface="DejaVu Sans"/>
                <a:cs typeface="DejaVu Sans"/>
              </a:rPr>
              <a:t>a </a:t>
            </a:r>
            <a:r>
              <a:rPr sz="2000" spc="-120" dirty="0">
                <a:solidFill>
                  <a:srgbClr val="FFFFFF"/>
                </a:solidFill>
                <a:latin typeface="DejaVu Sans"/>
                <a:cs typeface="DejaVu Sans"/>
              </a:rPr>
              <a:t>matching </a:t>
            </a:r>
            <a:r>
              <a:rPr sz="2000" spc="-100" dirty="0">
                <a:solidFill>
                  <a:srgbClr val="FFFFFF"/>
                </a:solidFill>
                <a:latin typeface="DejaVu Sans"/>
                <a:cs typeface="DejaVu Sans"/>
              </a:rPr>
              <a:t>request </a:t>
            </a:r>
            <a:r>
              <a:rPr sz="2000" spc="-50" dirty="0">
                <a:solidFill>
                  <a:srgbClr val="FFFFFF"/>
                </a:solidFill>
                <a:latin typeface="DejaVu Sans"/>
                <a:cs typeface="DejaVu Sans"/>
              </a:rPr>
              <a:t>URI</a:t>
            </a:r>
            <a:endParaRPr sz="2000" dirty="0">
              <a:latin typeface="DejaVu Sans"/>
              <a:cs typeface="DejaVu Sans"/>
            </a:endParaRPr>
          </a:p>
          <a:p>
            <a:pPr>
              <a:lnSpc>
                <a:spcPct val="100000"/>
              </a:lnSpc>
              <a:spcBef>
                <a:spcPts val="30"/>
              </a:spcBef>
              <a:buChar char="•"/>
            </a:pPr>
            <a:endParaRPr sz="2400" dirty="0">
              <a:latin typeface="DejaVu Sans"/>
              <a:cs typeface="DejaVu Sans"/>
            </a:endParaRPr>
          </a:p>
          <a:p>
            <a:pPr marL="355600" indent="-342900">
              <a:lnSpc>
                <a:spcPct val="100000"/>
              </a:lnSpc>
              <a:spcBef>
                <a:spcPts val="5"/>
              </a:spcBef>
              <a:buFont typeface="Arial"/>
              <a:buChar char="•"/>
              <a:tabLst>
                <a:tab pos="354965" algn="l"/>
                <a:tab pos="355600" algn="l"/>
              </a:tabLst>
            </a:pPr>
            <a:r>
              <a:rPr sz="2000" spc="-50" dirty="0">
                <a:latin typeface="DejaVu Sans"/>
                <a:cs typeface="DejaVu Sans"/>
              </a:rPr>
              <a:t>Placed </a:t>
            </a:r>
            <a:r>
              <a:rPr sz="2000" spc="-120" dirty="0">
                <a:latin typeface="DejaVu Sans"/>
                <a:cs typeface="DejaVu Sans"/>
              </a:rPr>
              <a:t>inside </a:t>
            </a:r>
            <a:r>
              <a:rPr sz="2000" spc="-185" dirty="0">
                <a:latin typeface="DejaVu Sans"/>
                <a:cs typeface="DejaVu Sans"/>
              </a:rPr>
              <a:t>a </a:t>
            </a:r>
            <a:r>
              <a:rPr sz="2000" b="1" spc="25" dirty="0">
                <a:latin typeface="Trebuchet MS"/>
                <a:cs typeface="Trebuchet MS"/>
              </a:rPr>
              <a:t>server</a:t>
            </a:r>
            <a:r>
              <a:rPr sz="2000" b="1" spc="-409" dirty="0">
                <a:latin typeface="Trebuchet MS"/>
                <a:cs typeface="Trebuchet MS"/>
              </a:rPr>
              <a:t> </a:t>
            </a:r>
            <a:r>
              <a:rPr sz="2000" spc="-60" dirty="0">
                <a:latin typeface="DejaVu Sans"/>
                <a:cs typeface="DejaVu Sans"/>
              </a:rPr>
              <a:t>block</a:t>
            </a:r>
            <a:r>
              <a:rPr lang="en-IN" sz="2000" spc="-60" dirty="0">
                <a:latin typeface="DejaVu Sans"/>
                <a:cs typeface="DejaVu Sans"/>
              </a:rPr>
              <a:t>.</a:t>
            </a:r>
          </a:p>
          <a:p>
            <a:pPr marL="355600" indent="-342900">
              <a:lnSpc>
                <a:spcPct val="100000"/>
              </a:lnSpc>
              <a:spcBef>
                <a:spcPts val="5"/>
              </a:spcBef>
              <a:buFont typeface="Arial"/>
              <a:buChar char="•"/>
              <a:tabLst>
                <a:tab pos="354965" algn="l"/>
                <a:tab pos="355600" algn="l"/>
              </a:tabLst>
            </a:pPr>
            <a:endParaRPr sz="2000" dirty="0">
              <a:latin typeface="DejaVu Sans"/>
              <a:cs typeface="DejaVu Sans"/>
            </a:endParaRPr>
          </a:p>
          <a:p>
            <a:pPr marL="355600" indent="-342900">
              <a:lnSpc>
                <a:spcPct val="100000"/>
              </a:lnSpc>
              <a:spcBef>
                <a:spcPts val="610"/>
              </a:spcBef>
              <a:buFont typeface="Arial"/>
              <a:buChar char="•"/>
              <a:tabLst>
                <a:tab pos="354965" algn="l"/>
                <a:tab pos="355600" algn="l"/>
              </a:tabLst>
            </a:pPr>
            <a:r>
              <a:rPr sz="2000" spc="-125" dirty="0">
                <a:latin typeface="DejaVu Sans"/>
                <a:cs typeface="DejaVu Sans"/>
              </a:rPr>
              <a:t>Server </a:t>
            </a:r>
            <a:r>
              <a:rPr sz="2000" b="1" spc="90" dirty="0">
                <a:latin typeface="Trebuchet MS"/>
                <a:cs typeface="Trebuchet MS"/>
              </a:rPr>
              <a:t>block</a:t>
            </a:r>
            <a:r>
              <a:rPr sz="2000" b="1" spc="-525" dirty="0">
                <a:latin typeface="Trebuchet MS"/>
                <a:cs typeface="Trebuchet MS"/>
              </a:rPr>
              <a:t> </a:t>
            </a:r>
            <a:r>
              <a:rPr sz="2000" spc="-114" dirty="0">
                <a:latin typeface="DejaVu Sans"/>
                <a:cs typeface="DejaVu Sans"/>
              </a:rPr>
              <a:t>can </a:t>
            </a:r>
            <a:r>
              <a:rPr sz="2000" spc="-135" dirty="0">
                <a:latin typeface="DejaVu Sans"/>
                <a:cs typeface="DejaVu Sans"/>
              </a:rPr>
              <a:t>contain </a:t>
            </a:r>
            <a:r>
              <a:rPr sz="2000" spc="-170" dirty="0">
                <a:latin typeface="DejaVu Sans"/>
                <a:cs typeface="DejaVu Sans"/>
              </a:rPr>
              <a:t>many </a:t>
            </a:r>
            <a:r>
              <a:rPr sz="2000" spc="-105" dirty="0">
                <a:latin typeface="DejaVu Sans"/>
                <a:cs typeface="DejaVu Sans"/>
              </a:rPr>
              <a:t>location </a:t>
            </a:r>
            <a:r>
              <a:rPr sz="2000" spc="-70" dirty="0">
                <a:latin typeface="DejaVu Sans"/>
                <a:cs typeface="DejaVu Sans"/>
              </a:rPr>
              <a:t>blocks</a:t>
            </a:r>
            <a:r>
              <a:rPr lang="en-IN" sz="2000" spc="-70" dirty="0">
                <a:latin typeface="DejaVu Sans"/>
                <a:cs typeface="DejaVu Sans"/>
              </a:rPr>
              <a:t>.</a:t>
            </a:r>
          </a:p>
          <a:p>
            <a:pPr marL="355600" indent="-342900">
              <a:lnSpc>
                <a:spcPct val="100000"/>
              </a:lnSpc>
              <a:spcBef>
                <a:spcPts val="610"/>
              </a:spcBef>
              <a:buFont typeface="Arial"/>
              <a:buChar char="•"/>
              <a:tabLst>
                <a:tab pos="354965" algn="l"/>
                <a:tab pos="355600" algn="l"/>
              </a:tabLst>
            </a:pPr>
            <a:endParaRPr sz="2000" dirty="0">
              <a:latin typeface="DejaVu Sans"/>
              <a:cs typeface="DejaVu Sans"/>
            </a:endParaRPr>
          </a:p>
          <a:p>
            <a:pPr marL="355600" marR="1117600" indent="-342900">
              <a:lnSpc>
                <a:spcPct val="102000"/>
              </a:lnSpc>
              <a:spcBef>
                <a:spcPts val="570"/>
              </a:spcBef>
              <a:buFont typeface="Arial"/>
              <a:buChar char="•"/>
              <a:tabLst>
                <a:tab pos="354965" algn="l"/>
                <a:tab pos="355600" algn="l"/>
              </a:tabLst>
            </a:pPr>
            <a:r>
              <a:rPr sz="2000" spc="-125" dirty="0">
                <a:latin typeface="DejaVu Sans"/>
                <a:cs typeface="DejaVu Sans"/>
              </a:rPr>
              <a:t>Can </a:t>
            </a:r>
            <a:r>
              <a:rPr sz="2000" spc="-135" dirty="0">
                <a:latin typeface="DejaVu Sans"/>
                <a:cs typeface="DejaVu Sans"/>
              </a:rPr>
              <a:t>contain </a:t>
            </a:r>
            <a:r>
              <a:rPr sz="2000" spc="-185" dirty="0">
                <a:latin typeface="DejaVu Sans"/>
                <a:cs typeface="DejaVu Sans"/>
              </a:rPr>
              <a:t>a </a:t>
            </a:r>
            <a:r>
              <a:rPr sz="2000" b="1" spc="65" dirty="0">
                <a:latin typeface="Trebuchet MS"/>
                <a:cs typeface="Trebuchet MS"/>
              </a:rPr>
              <a:t>Root </a:t>
            </a:r>
            <a:r>
              <a:rPr sz="2000" spc="-140" dirty="0">
                <a:latin typeface="DejaVu Sans"/>
                <a:cs typeface="DejaVu Sans"/>
              </a:rPr>
              <a:t>directive, </a:t>
            </a:r>
            <a:r>
              <a:rPr sz="2000" spc="-100" dirty="0">
                <a:latin typeface="DejaVu Sans"/>
                <a:cs typeface="DejaVu Sans"/>
              </a:rPr>
              <a:t>which </a:t>
            </a:r>
            <a:r>
              <a:rPr sz="2000" spc="-70" dirty="0">
                <a:latin typeface="DejaVu Sans"/>
                <a:cs typeface="DejaVu Sans"/>
              </a:rPr>
              <a:t>will </a:t>
            </a:r>
            <a:r>
              <a:rPr sz="2000" spc="-125" dirty="0">
                <a:latin typeface="DejaVu Sans"/>
                <a:cs typeface="DejaVu Sans"/>
              </a:rPr>
              <a:t>override </a:t>
            </a:r>
            <a:r>
              <a:rPr sz="2000" spc="-135" dirty="0">
                <a:latin typeface="DejaVu Sans"/>
                <a:cs typeface="DejaVu Sans"/>
              </a:rPr>
              <a:t>the </a:t>
            </a:r>
            <a:r>
              <a:rPr sz="2000" b="1" spc="65" dirty="0">
                <a:latin typeface="Trebuchet MS"/>
                <a:cs typeface="Trebuchet MS"/>
              </a:rPr>
              <a:t>Root </a:t>
            </a:r>
            <a:r>
              <a:rPr sz="2000" spc="-120" dirty="0">
                <a:latin typeface="DejaVu Sans"/>
                <a:cs typeface="DejaVu Sans"/>
              </a:rPr>
              <a:t>directive </a:t>
            </a:r>
            <a:r>
              <a:rPr sz="2000" spc="-45" dirty="0">
                <a:latin typeface="DejaVu Sans"/>
                <a:cs typeface="DejaVu Sans"/>
              </a:rPr>
              <a:t>of</a:t>
            </a:r>
            <a:r>
              <a:rPr sz="2000" spc="-675" dirty="0">
                <a:latin typeface="DejaVu Sans"/>
                <a:cs typeface="DejaVu Sans"/>
              </a:rPr>
              <a:t> </a:t>
            </a:r>
            <a:r>
              <a:rPr lang="en-IN" sz="2000" spc="-675" dirty="0">
                <a:latin typeface="DejaVu Sans"/>
                <a:cs typeface="DejaVu Sans"/>
              </a:rPr>
              <a:t>    </a:t>
            </a:r>
            <a:r>
              <a:rPr lang="en-IN" sz="2000" spc="-135" dirty="0">
                <a:latin typeface="DejaVu Sans"/>
                <a:cs typeface="DejaVu Sans"/>
              </a:rPr>
              <a:t> the </a:t>
            </a:r>
            <a:r>
              <a:rPr sz="2000" spc="-130" dirty="0">
                <a:latin typeface="DejaVu Sans"/>
                <a:cs typeface="DejaVu Sans"/>
              </a:rPr>
              <a:t>server</a:t>
            </a:r>
            <a:r>
              <a:rPr lang="en-IN" sz="2000" spc="-130" dirty="0">
                <a:latin typeface="DejaVu Sans"/>
                <a:cs typeface="DejaVu Sans"/>
              </a:rPr>
              <a:t>.</a:t>
            </a:r>
          </a:p>
          <a:p>
            <a:pPr marL="355600" marR="1117600" indent="-342900">
              <a:lnSpc>
                <a:spcPct val="102000"/>
              </a:lnSpc>
              <a:spcBef>
                <a:spcPts val="570"/>
              </a:spcBef>
              <a:buFont typeface="Arial"/>
              <a:buChar char="•"/>
              <a:tabLst>
                <a:tab pos="354965" algn="l"/>
                <a:tab pos="355600" algn="l"/>
              </a:tabLst>
            </a:pPr>
            <a:endParaRPr sz="2000" dirty="0">
              <a:latin typeface="DejaVu Sans"/>
              <a:cs typeface="DejaVu Sans"/>
            </a:endParaRPr>
          </a:p>
          <a:p>
            <a:pPr marL="355600" indent="-342900">
              <a:lnSpc>
                <a:spcPct val="100000"/>
              </a:lnSpc>
              <a:spcBef>
                <a:spcPts val="615"/>
              </a:spcBef>
              <a:buFont typeface="Arial"/>
              <a:buChar char="•"/>
              <a:tabLst>
                <a:tab pos="354965" algn="l"/>
                <a:tab pos="355600" algn="l"/>
              </a:tabLst>
            </a:pPr>
            <a:r>
              <a:rPr sz="2000" spc="-125" dirty="0">
                <a:latin typeface="DejaVu Sans"/>
                <a:cs typeface="DejaVu Sans"/>
              </a:rPr>
              <a:t>Can </a:t>
            </a:r>
            <a:r>
              <a:rPr sz="2000" spc="-70" dirty="0">
                <a:latin typeface="DejaVu Sans"/>
                <a:cs typeface="DejaVu Sans"/>
              </a:rPr>
              <a:t>be </a:t>
            </a:r>
            <a:r>
              <a:rPr sz="2000" spc="-105" dirty="0">
                <a:latin typeface="DejaVu Sans"/>
                <a:cs typeface="DejaVu Sans"/>
              </a:rPr>
              <a:t>nested </a:t>
            </a:r>
            <a:r>
              <a:rPr sz="2000" spc="-120" dirty="0">
                <a:latin typeface="DejaVu Sans"/>
                <a:cs typeface="DejaVu Sans"/>
              </a:rPr>
              <a:t>inside </a:t>
            </a:r>
            <a:r>
              <a:rPr sz="2000" spc="-185" dirty="0">
                <a:latin typeface="DejaVu Sans"/>
                <a:cs typeface="DejaVu Sans"/>
              </a:rPr>
              <a:t>a </a:t>
            </a:r>
            <a:r>
              <a:rPr sz="2000" b="1" spc="45" dirty="0">
                <a:latin typeface="Trebuchet MS"/>
                <a:cs typeface="Trebuchet MS"/>
              </a:rPr>
              <a:t>location</a:t>
            </a:r>
            <a:r>
              <a:rPr sz="2000" b="1" spc="-409" dirty="0">
                <a:latin typeface="Trebuchet MS"/>
                <a:cs typeface="Trebuchet MS"/>
              </a:rPr>
              <a:t> </a:t>
            </a:r>
            <a:r>
              <a:rPr sz="2000" spc="-60" dirty="0">
                <a:latin typeface="DejaVu Sans"/>
                <a:cs typeface="DejaVu Sans"/>
              </a:rPr>
              <a:t>block</a:t>
            </a:r>
            <a:r>
              <a:rPr lang="en-IN" sz="2000" spc="-60" dirty="0">
                <a:latin typeface="DejaVu Sans"/>
                <a:cs typeface="DejaVu Sans"/>
              </a:rPr>
              <a:t>.</a:t>
            </a:r>
          </a:p>
          <a:p>
            <a:pPr marL="355600" indent="-342900">
              <a:lnSpc>
                <a:spcPct val="100000"/>
              </a:lnSpc>
              <a:spcBef>
                <a:spcPts val="615"/>
              </a:spcBef>
              <a:buFont typeface="Arial"/>
              <a:buChar char="•"/>
              <a:tabLst>
                <a:tab pos="354965" algn="l"/>
                <a:tab pos="355600" algn="l"/>
              </a:tabLst>
            </a:pPr>
            <a:endParaRPr sz="2000" dirty="0">
              <a:latin typeface="DejaVu Sans"/>
              <a:cs typeface="DejaVu Sans"/>
            </a:endParaRPr>
          </a:p>
          <a:p>
            <a:pPr marL="355600" indent="-342900">
              <a:lnSpc>
                <a:spcPct val="100000"/>
              </a:lnSpc>
              <a:spcBef>
                <a:spcPts val="740"/>
              </a:spcBef>
              <a:buFont typeface="Arial"/>
              <a:buChar char="•"/>
              <a:tabLst>
                <a:tab pos="354965" algn="l"/>
                <a:tab pos="355600" algn="l"/>
              </a:tabLst>
            </a:pPr>
            <a:r>
              <a:rPr sz="2000" spc="-110" dirty="0">
                <a:latin typeface="DejaVu Sans"/>
                <a:cs typeface="DejaVu Sans"/>
              </a:rPr>
              <a:t>Two types </a:t>
            </a:r>
            <a:r>
              <a:rPr sz="2000" spc="-45" dirty="0">
                <a:latin typeface="DejaVu Sans"/>
                <a:cs typeface="DejaVu Sans"/>
              </a:rPr>
              <a:t>of </a:t>
            </a:r>
            <a:r>
              <a:rPr sz="2000" spc="-105" dirty="0">
                <a:latin typeface="DejaVu Sans"/>
                <a:cs typeface="DejaVu Sans"/>
              </a:rPr>
              <a:t>location</a:t>
            </a:r>
            <a:r>
              <a:rPr sz="2000" spc="-495" dirty="0">
                <a:latin typeface="DejaVu Sans"/>
                <a:cs typeface="DejaVu Sans"/>
              </a:rPr>
              <a:t> </a:t>
            </a:r>
            <a:r>
              <a:rPr sz="2000" spc="-70" dirty="0">
                <a:latin typeface="DejaVu Sans"/>
                <a:cs typeface="DejaVu Sans"/>
              </a:rPr>
              <a:t>blocks</a:t>
            </a:r>
            <a:endParaRPr sz="2000" dirty="0">
              <a:latin typeface="DejaVu Sans"/>
              <a:cs typeface="DejaVu Sans"/>
            </a:endParaRPr>
          </a:p>
          <a:p>
            <a:pPr marL="742950">
              <a:lnSpc>
                <a:spcPct val="100000"/>
              </a:lnSpc>
              <a:spcBef>
                <a:spcPts val="640"/>
              </a:spcBef>
              <a:tabLst>
                <a:tab pos="3231515" algn="l"/>
                <a:tab pos="3653154" algn="l"/>
              </a:tabLst>
            </a:pPr>
            <a:r>
              <a:rPr sz="2000" spc="-165" dirty="0">
                <a:latin typeface="DejaVu Sans"/>
                <a:cs typeface="DejaVu Sans"/>
              </a:rPr>
              <a:t>Preﬁx</a:t>
            </a:r>
            <a:r>
              <a:rPr sz="2000" spc="-170" dirty="0">
                <a:latin typeface="DejaVu Sans"/>
                <a:cs typeface="DejaVu Sans"/>
              </a:rPr>
              <a:t> </a:t>
            </a:r>
            <a:r>
              <a:rPr sz="2000" spc="-105" dirty="0">
                <a:latin typeface="DejaVu Sans"/>
                <a:cs typeface="DejaVu Sans"/>
              </a:rPr>
              <a:t>location	</a:t>
            </a:r>
            <a:r>
              <a:rPr sz="2000" spc="-1180" dirty="0">
                <a:latin typeface="DejaVu Sans"/>
                <a:cs typeface="DejaVu Sans"/>
              </a:rPr>
              <a:t>+	</a:t>
            </a:r>
            <a:r>
              <a:rPr sz="2000" spc="-125" dirty="0">
                <a:latin typeface="DejaVu Sans"/>
                <a:cs typeface="DejaVu Sans"/>
              </a:rPr>
              <a:t>Regex</a:t>
            </a:r>
            <a:r>
              <a:rPr sz="2000" spc="-180" dirty="0">
                <a:latin typeface="DejaVu Sans"/>
                <a:cs typeface="DejaVu Sans"/>
              </a:rPr>
              <a:t> </a:t>
            </a:r>
            <a:r>
              <a:rPr sz="2000" spc="-105" dirty="0">
                <a:latin typeface="DejaVu Sans"/>
                <a:cs typeface="DejaVu Sans"/>
              </a:rPr>
              <a:t>location</a:t>
            </a:r>
            <a:endParaRPr sz="2000" dirty="0">
              <a:latin typeface="DejaVu Sans"/>
              <a:cs typeface="DejaVu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5520690" cy="513080"/>
          </a:xfrm>
          <a:prstGeom prst="rect">
            <a:avLst/>
          </a:prstGeom>
        </p:spPr>
        <p:txBody>
          <a:bodyPr vert="horz" wrap="square" lIns="0" tIns="12700" rIns="0" bIns="0" rtlCol="0">
            <a:spAutoFit/>
          </a:bodyPr>
          <a:lstStyle/>
          <a:p>
            <a:pPr marL="12700">
              <a:lnSpc>
                <a:spcPct val="100000"/>
              </a:lnSpc>
              <a:spcBef>
                <a:spcPts val="100"/>
              </a:spcBef>
            </a:pPr>
            <a:r>
              <a:rPr sz="3200" spc="-140" dirty="0">
                <a:solidFill>
                  <a:srgbClr val="11872B"/>
                </a:solidFill>
              </a:rPr>
              <a:t>Example Server </a:t>
            </a:r>
            <a:r>
              <a:rPr sz="3200" spc="-145" dirty="0">
                <a:solidFill>
                  <a:srgbClr val="11872B"/>
                </a:solidFill>
              </a:rPr>
              <a:t>and</a:t>
            </a:r>
            <a:r>
              <a:rPr sz="3200" spc="-430" dirty="0">
                <a:solidFill>
                  <a:srgbClr val="11872B"/>
                </a:solidFill>
              </a:rPr>
              <a:t> </a:t>
            </a:r>
            <a:r>
              <a:rPr sz="3200" spc="-114" dirty="0">
                <a:solidFill>
                  <a:srgbClr val="11872B"/>
                </a:solidFill>
              </a:rPr>
              <a:t>Location</a:t>
            </a:r>
            <a:endParaRPr sz="3200"/>
          </a:p>
        </p:txBody>
      </p:sp>
      <p:sp>
        <p:nvSpPr>
          <p:cNvPr id="3" name="object 3"/>
          <p:cNvSpPr txBox="1"/>
          <p:nvPr/>
        </p:nvSpPr>
        <p:spPr>
          <a:xfrm>
            <a:off x="535940" y="1598929"/>
            <a:ext cx="7302500" cy="1125949"/>
          </a:xfrm>
          <a:prstGeom prst="rect">
            <a:avLst/>
          </a:prstGeom>
        </p:spPr>
        <p:txBody>
          <a:bodyPr vert="horz" wrap="square" lIns="0" tIns="60960" rIns="0" bIns="0" rtlCol="0">
            <a:spAutoFit/>
          </a:bodyPr>
          <a:lstStyle/>
          <a:p>
            <a:pPr marL="355600" marR="374650" indent="-342900">
              <a:lnSpc>
                <a:spcPts val="2900"/>
              </a:lnSpc>
              <a:spcBef>
                <a:spcPts val="480"/>
              </a:spcBef>
              <a:buFont typeface="Arial"/>
              <a:buChar char="•"/>
              <a:tabLst>
                <a:tab pos="354965" algn="l"/>
                <a:tab pos="355600" algn="l"/>
              </a:tabLst>
            </a:pPr>
            <a:r>
              <a:rPr sz="2000" b="1" spc="60" dirty="0">
                <a:latin typeface="Trebuchet MS"/>
                <a:cs typeface="Trebuchet MS"/>
              </a:rPr>
              <a:t>Root</a:t>
            </a:r>
            <a:r>
              <a:rPr sz="2000" b="1" spc="-175" dirty="0">
                <a:latin typeface="Trebuchet MS"/>
                <a:cs typeface="Trebuchet MS"/>
              </a:rPr>
              <a:t> </a:t>
            </a:r>
            <a:r>
              <a:rPr sz="2000" spc="-114" dirty="0">
                <a:latin typeface="DejaVu Sans"/>
                <a:cs typeface="DejaVu Sans"/>
              </a:rPr>
              <a:t>directive</a:t>
            </a:r>
            <a:r>
              <a:rPr sz="2000" spc="-175" dirty="0">
                <a:latin typeface="DejaVu Sans"/>
                <a:cs typeface="DejaVu Sans"/>
              </a:rPr>
              <a:t> </a:t>
            </a:r>
            <a:r>
              <a:rPr sz="2000" spc="-110" dirty="0">
                <a:latin typeface="DejaVu Sans"/>
                <a:cs typeface="DejaVu Sans"/>
              </a:rPr>
              <a:t>sets</a:t>
            </a:r>
            <a:r>
              <a:rPr sz="2000" spc="-175" dirty="0">
                <a:latin typeface="DejaVu Sans"/>
                <a:cs typeface="DejaVu Sans"/>
              </a:rPr>
              <a:t> </a:t>
            </a:r>
            <a:r>
              <a:rPr sz="2000" spc="-130" dirty="0">
                <a:latin typeface="DejaVu Sans"/>
                <a:cs typeface="DejaVu Sans"/>
              </a:rPr>
              <a:t>the</a:t>
            </a:r>
            <a:r>
              <a:rPr sz="2000" spc="-170" dirty="0">
                <a:latin typeface="DejaVu Sans"/>
                <a:cs typeface="DejaVu Sans"/>
              </a:rPr>
              <a:t> </a:t>
            </a:r>
            <a:r>
              <a:rPr sz="2000" spc="-130" dirty="0">
                <a:latin typeface="DejaVu Sans"/>
                <a:cs typeface="DejaVu Sans"/>
              </a:rPr>
              <a:t>root</a:t>
            </a:r>
            <a:r>
              <a:rPr sz="2000" spc="-175" dirty="0">
                <a:latin typeface="DejaVu Sans"/>
                <a:cs typeface="DejaVu Sans"/>
              </a:rPr>
              <a:t> </a:t>
            </a:r>
            <a:r>
              <a:rPr sz="2000" spc="-110" dirty="0">
                <a:latin typeface="DejaVu Sans"/>
                <a:cs typeface="DejaVu Sans"/>
              </a:rPr>
              <a:t>directory</a:t>
            </a:r>
            <a:r>
              <a:rPr sz="2000" spc="-245" dirty="0">
                <a:latin typeface="DejaVu Sans"/>
                <a:cs typeface="DejaVu Sans"/>
              </a:rPr>
              <a:t> </a:t>
            </a:r>
            <a:r>
              <a:rPr sz="2000" spc="-85" dirty="0">
                <a:latin typeface="DejaVu Sans"/>
                <a:cs typeface="DejaVu Sans"/>
              </a:rPr>
              <a:t>for</a:t>
            </a:r>
            <a:r>
              <a:rPr sz="2000" spc="-229" dirty="0">
                <a:latin typeface="DejaVu Sans"/>
                <a:cs typeface="DejaVu Sans"/>
              </a:rPr>
              <a:t> </a:t>
            </a:r>
            <a:r>
              <a:rPr sz="2000" spc="-175" dirty="0">
                <a:latin typeface="DejaVu Sans"/>
                <a:cs typeface="DejaVu Sans"/>
              </a:rPr>
              <a:t>a  </a:t>
            </a:r>
            <a:r>
              <a:rPr sz="2000" spc="-140" dirty="0">
                <a:latin typeface="DejaVu Sans"/>
                <a:cs typeface="DejaVu Sans"/>
              </a:rPr>
              <a:t>request.</a:t>
            </a:r>
            <a:endParaRPr sz="2000" dirty="0">
              <a:latin typeface="DejaVu Sans"/>
              <a:cs typeface="DejaVu Sans"/>
            </a:endParaRPr>
          </a:p>
          <a:p>
            <a:pPr marL="355600" indent="-342900">
              <a:lnSpc>
                <a:spcPct val="100000"/>
              </a:lnSpc>
              <a:spcBef>
                <a:spcPts val="265"/>
              </a:spcBef>
              <a:buFont typeface="Arial"/>
              <a:buChar char="•"/>
              <a:tabLst>
                <a:tab pos="354965" algn="l"/>
                <a:tab pos="355600" algn="l"/>
              </a:tabLst>
            </a:pPr>
            <a:r>
              <a:rPr sz="2000" spc="-15" dirty="0">
                <a:latin typeface="DejaVu Sans"/>
                <a:cs typeface="DejaVu Sans"/>
              </a:rPr>
              <a:t>A</a:t>
            </a:r>
            <a:r>
              <a:rPr sz="2000" spc="-265" dirty="0">
                <a:latin typeface="DejaVu Sans"/>
                <a:cs typeface="DejaVu Sans"/>
              </a:rPr>
              <a:t> </a:t>
            </a:r>
            <a:r>
              <a:rPr sz="2000" spc="-105" dirty="0">
                <a:latin typeface="DejaVu Sans"/>
                <a:cs typeface="DejaVu Sans"/>
              </a:rPr>
              <a:t>request</a:t>
            </a:r>
            <a:r>
              <a:rPr sz="2000" spc="-180" dirty="0">
                <a:latin typeface="DejaVu Sans"/>
                <a:cs typeface="DejaVu Sans"/>
              </a:rPr>
              <a:t> </a:t>
            </a:r>
            <a:r>
              <a:rPr sz="2000" spc="-120" dirty="0">
                <a:latin typeface="DejaVu Sans"/>
                <a:cs typeface="DejaVu Sans"/>
              </a:rPr>
              <a:t>to</a:t>
            </a:r>
            <a:r>
              <a:rPr sz="2000" spc="-175" dirty="0">
                <a:solidFill>
                  <a:srgbClr val="11872B"/>
                </a:solidFill>
                <a:latin typeface="DejaVu Sans"/>
                <a:cs typeface="DejaVu Sans"/>
              </a:rPr>
              <a:t> </a:t>
            </a:r>
            <a:r>
              <a:rPr sz="2000" u="heavy" spc="-105" dirty="0">
                <a:solidFill>
                  <a:srgbClr val="11872B"/>
                </a:solidFill>
                <a:uFill>
                  <a:solidFill>
                    <a:srgbClr val="009638"/>
                  </a:solidFill>
                </a:uFill>
                <a:latin typeface="DejaVu Sans"/>
                <a:cs typeface="DejaVu Sans"/>
              </a:rPr>
              <a:t>localhost:8080</a:t>
            </a:r>
            <a:r>
              <a:rPr sz="2000" spc="-254" dirty="0">
                <a:solidFill>
                  <a:srgbClr val="11872B"/>
                </a:solidFill>
                <a:latin typeface="DejaVu Sans"/>
                <a:cs typeface="DejaVu Sans"/>
              </a:rPr>
              <a:t> </a:t>
            </a:r>
            <a:r>
              <a:rPr sz="2000" spc="-65" dirty="0">
                <a:latin typeface="DejaVu Sans"/>
                <a:cs typeface="DejaVu Sans"/>
              </a:rPr>
              <a:t>will</a:t>
            </a:r>
            <a:r>
              <a:rPr sz="2000" spc="-250" dirty="0">
                <a:latin typeface="DejaVu Sans"/>
                <a:cs typeface="DejaVu Sans"/>
              </a:rPr>
              <a:t> </a:t>
            </a:r>
            <a:r>
              <a:rPr sz="2000" spc="-140" dirty="0">
                <a:latin typeface="DejaVu Sans"/>
                <a:cs typeface="DejaVu Sans"/>
              </a:rPr>
              <a:t>return</a:t>
            </a:r>
            <a:r>
              <a:rPr sz="2000" spc="-180" dirty="0">
                <a:latin typeface="DejaVu Sans"/>
                <a:cs typeface="DejaVu Sans"/>
              </a:rPr>
              <a:t> </a:t>
            </a:r>
            <a:r>
              <a:rPr sz="2000" spc="-130" dirty="0">
                <a:latin typeface="DejaVu Sans"/>
                <a:cs typeface="DejaVu Sans"/>
              </a:rPr>
              <a:t>the</a:t>
            </a:r>
            <a:endParaRPr sz="2000" dirty="0">
              <a:latin typeface="DejaVu Sans"/>
              <a:cs typeface="DejaVu Sans"/>
            </a:endParaRPr>
          </a:p>
          <a:p>
            <a:pPr marL="12700">
              <a:lnSpc>
                <a:spcPct val="100000"/>
              </a:lnSpc>
              <a:spcBef>
                <a:spcPts val="260"/>
              </a:spcBef>
              <a:tabLst>
                <a:tab pos="354965" algn="l"/>
                <a:tab pos="355600" algn="l"/>
                <a:tab pos="2153285" algn="l"/>
              </a:tabLst>
            </a:pPr>
            <a:r>
              <a:rPr lang="en-IN" sz="2000" spc="-160" dirty="0">
                <a:latin typeface="DejaVu Sans"/>
                <a:cs typeface="DejaVu Sans"/>
              </a:rPr>
              <a:t>	</a:t>
            </a:r>
            <a:r>
              <a:rPr sz="2000" spc="-160" dirty="0">
                <a:latin typeface="DejaVu Sans"/>
                <a:cs typeface="DejaVu Sans"/>
              </a:rPr>
              <a:t>index.html</a:t>
            </a:r>
            <a:r>
              <a:rPr lang="en-IN" sz="2000" spc="-160" dirty="0">
                <a:latin typeface="DejaVu Sans"/>
                <a:cs typeface="DejaVu Sans"/>
              </a:rPr>
              <a:t> </a:t>
            </a:r>
            <a:r>
              <a:rPr sz="2000" spc="-155" dirty="0">
                <a:latin typeface="DejaVu Sans"/>
                <a:cs typeface="DejaVu Sans"/>
              </a:rPr>
              <a:t>ﬁle </a:t>
            </a:r>
            <a:r>
              <a:rPr sz="2000" spc="-165" dirty="0">
                <a:latin typeface="DejaVu Sans"/>
                <a:cs typeface="DejaVu Sans"/>
              </a:rPr>
              <a:t>in </a:t>
            </a:r>
            <a:r>
              <a:rPr sz="2000" spc="-15" dirty="0">
                <a:latin typeface="DejaVu Sans"/>
                <a:cs typeface="DejaVu Sans"/>
              </a:rPr>
              <a:t>/home/nginx/</a:t>
            </a:r>
            <a:r>
              <a:rPr sz="2000" spc="-15" dirty="0" err="1">
                <a:latin typeface="DejaVu Sans"/>
                <a:cs typeface="DejaVu Sans"/>
              </a:rPr>
              <a:t>public_html</a:t>
            </a:r>
            <a:r>
              <a:rPr lang="en-IN" sz="2000" spc="-15" dirty="0">
                <a:latin typeface="DejaVu Sans"/>
                <a:cs typeface="DejaVu Sans"/>
              </a:rPr>
              <a:t> as below.</a:t>
            </a:r>
            <a:endParaRPr sz="2000" dirty="0">
              <a:latin typeface="DejaVu Sans"/>
              <a:cs typeface="DejaVu Sans"/>
            </a:endParaRPr>
          </a:p>
        </p:txBody>
      </p:sp>
      <p:sp>
        <p:nvSpPr>
          <p:cNvPr id="4" name="object 4"/>
          <p:cNvSpPr txBox="1"/>
          <p:nvPr/>
        </p:nvSpPr>
        <p:spPr>
          <a:xfrm>
            <a:off x="457200" y="3795711"/>
            <a:ext cx="8229600" cy="2877820"/>
          </a:xfrm>
          <a:prstGeom prst="rect">
            <a:avLst/>
          </a:prstGeom>
          <a:solidFill>
            <a:srgbClr val="CBCBCB"/>
          </a:solidFill>
          <a:ln w="9524">
            <a:solidFill>
              <a:srgbClr val="000000"/>
            </a:solidFill>
          </a:ln>
        </p:spPr>
        <p:txBody>
          <a:bodyPr vert="horz" wrap="square" lIns="0" tIns="45719" rIns="0" bIns="0" rtlCol="0">
            <a:spAutoFit/>
          </a:bodyPr>
          <a:lstStyle/>
          <a:p>
            <a:pPr marL="91440">
              <a:lnSpc>
                <a:spcPct val="100000"/>
              </a:lnSpc>
              <a:spcBef>
                <a:spcPts val="359"/>
              </a:spcBef>
            </a:pPr>
            <a:r>
              <a:rPr sz="1700" b="1" spc="-5" dirty="0">
                <a:latin typeface="Courier New"/>
                <a:cs typeface="Courier New"/>
              </a:rPr>
              <a:t>server</a:t>
            </a:r>
            <a:r>
              <a:rPr sz="1700" b="1" spc="-10" dirty="0">
                <a:latin typeface="Courier New"/>
                <a:cs typeface="Courier New"/>
              </a:rPr>
              <a:t> </a:t>
            </a:r>
            <a:r>
              <a:rPr sz="1700" b="1" dirty="0">
                <a:latin typeface="Courier New"/>
                <a:cs typeface="Courier New"/>
              </a:rPr>
              <a:t>{</a:t>
            </a:r>
            <a:endParaRPr sz="1700">
              <a:latin typeface="Courier New"/>
              <a:cs typeface="Courier New"/>
            </a:endParaRPr>
          </a:p>
          <a:p>
            <a:pPr marL="548640">
              <a:lnSpc>
                <a:spcPct val="100000"/>
              </a:lnSpc>
              <a:spcBef>
                <a:spcPts val="365"/>
              </a:spcBef>
            </a:pPr>
            <a:r>
              <a:rPr sz="1700" b="1" spc="-5" dirty="0">
                <a:latin typeface="Courier New"/>
                <a:cs typeface="Courier New"/>
              </a:rPr>
              <a:t>listen</a:t>
            </a:r>
            <a:r>
              <a:rPr sz="1700" b="1" spc="-10" dirty="0">
                <a:latin typeface="Courier New"/>
                <a:cs typeface="Courier New"/>
              </a:rPr>
              <a:t> </a:t>
            </a:r>
            <a:r>
              <a:rPr sz="1700" b="1" spc="-5" dirty="0">
                <a:latin typeface="Courier New"/>
                <a:cs typeface="Courier New"/>
              </a:rPr>
              <a:t>8080;</a:t>
            </a:r>
            <a:endParaRPr sz="1700">
              <a:latin typeface="Courier New"/>
              <a:cs typeface="Courier New"/>
            </a:endParaRPr>
          </a:p>
          <a:p>
            <a:pPr marL="548640" marR="3916045">
              <a:lnSpc>
                <a:spcPts val="2500"/>
              </a:lnSpc>
              <a:spcBef>
                <a:spcPts val="60"/>
              </a:spcBef>
            </a:pPr>
            <a:r>
              <a:rPr sz="1700" b="1" spc="-5" dirty="0">
                <a:latin typeface="Courier New"/>
                <a:cs typeface="Courier New"/>
              </a:rPr>
              <a:t>root /home/nginx/public_html;  location /application1</a:t>
            </a:r>
            <a:r>
              <a:rPr sz="1700" b="1" spc="-35" dirty="0">
                <a:latin typeface="Courier New"/>
                <a:cs typeface="Courier New"/>
              </a:rPr>
              <a:t> </a:t>
            </a:r>
            <a:r>
              <a:rPr sz="1700" b="1" dirty="0">
                <a:latin typeface="Courier New"/>
                <a:cs typeface="Courier New"/>
              </a:rPr>
              <a:t>{</a:t>
            </a:r>
            <a:endParaRPr sz="1700">
              <a:latin typeface="Courier New"/>
              <a:cs typeface="Courier New"/>
            </a:endParaRPr>
          </a:p>
          <a:p>
            <a:pPr marL="548640">
              <a:lnSpc>
                <a:spcPct val="100000"/>
              </a:lnSpc>
              <a:spcBef>
                <a:spcPts val="200"/>
              </a:spcBef>
            </a:pPr>
            <a:r>
              <a:rPr sz="1700" b="1" dirty="0">
                <a:latin typeface="Courier New"/>
                <a:cs typeface="Courier New"/>
              </a:rPr>
              <a:t>}</a:t>
            </a:r>
            <a:endParaRPr sz="1700">
              <a:latin typeface="Courier New"/>
              <a:cs typeface="Courier New"/>
            </a:endParaRPr>
          </a:p>
          <a:p>
            <a:pPr marL="1005840" marR="5211445" indent="-457200">
              <a:lnSpc>
                <a:spcPct val="117600"/>
              </a:lnSpc>
              <a:spcBef>
                <a:spcPts val="100"/>
              </a:spcBef>
            </a:pPr>
            <a:r>
              <a:rPr sz="1700" spc="-5" dirty="0">
                <a:latin typeface="Courier New"/>
                <a:cs typeface="Courier New"/>
              </a:rPr>
              <a:t>location /images/</a:t>
            </a:r>
            <a:r>
              <a:rPr sz="1700" spc="-95" dirty="0">
                <a:latin typeface="Courier New"/>
                <a:cs typeface="Courier New"/>
              </a:rPr>
              <a:t> </a:t>
            </a:r>
            <a:r>
              <a:rPr sz="1700" dirty="0">
                <a:latin typeface="Courier New"/>
                <a:cs typeface="Courier New"/>
              </a:rPr>
              <a:t>{  </a:t>
            </a:r>
            <a:r>
              <a:rPr sz="1700" spc="-5" dirty="0">
                <a:latin typeface="Courier New"/>
                <a:cs typeface="Courier New"/>
              </a:rPr>
              <a:t>root</a:t>
            </a:r>
            <a:r>
              <a:rPr sz="1700" spc="-25" dirty="0">
                <a:latin typeface="Courier New"/>
                <a:cs typeface="Courier New"/>
              </a:rPr>
              <a:t> </a:t>
            </a:r>
            <a:r>
              <a:rPr sz="1700" spc="-5" dirty="0">
                <a:latin typeface="Courier New"/>
                <a:cs typeface="Courier New"/>
              </a:rPr>
              <a:t>/data;</a:t>
            </a:r>
            <a:endParaRPr sz="1700">
              <a:latin typeface="Courier New"/>
              <a:cs typeface="Courier New"/>
            </a:endParaRPr>
          </a:p>
          <a:p>
            <a:pPr marL="548640">
              <a:lnSpc>
                <a:spcPct val="100000"/>
              </a:lnSpc>
              <a:spcBef>
                <a:spcPts val="459"/>
              </a:spcBef>
            </a:pPr>
            <a:r>
              <a:rPr sz="1700" dirty="0">
                <a:latin typeface="Courier New"/>
                <a:cs typeface="Courier New"/>
              </a:rPr>
              <a:t>}</a:t>
            </a:r>
            <a:endParaRPr sz="1700">
              <a:latin typeface="Courier New"/>
              <a:cs typeface="Courier New"/>
            </a:endParaRPr>
          </a:p>
          <a:p>
            <a:pPr marL="91440">
              <a:lnSpc>
                <a:spcPct val="100000"/>
              </a:lnSpc>
              <a:spcBef>
                <a:spcPts val="360"/>
              </a:spcBef>
            </a:pPr>
            <a:r>
              <a:rPr sz="1700" dirty="0">
                <a:latin typeface="Courier New"/>
                <a:cs typeface="Courier New"/>
              </a:rPr>
              <a:t>}</a:t>
            </a:r>
            <a:endParaRPr sz="1700">
              <a:latin typeface="Courier New"/>
              <a:cs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997709"/>
          </a:xfrm>
          <a:prstGeom prst="rect">
            <a:avLst/>
          </a:prstGeom>
        </p:spPr>
        <p:txBody>
          <a:bodyPr vert="horz" wrap="square" lIns="0" tIns="12700" rIns="0" bIns="0" rtlCol="0">
            <a:spAutoFit/>
          </a:bodyPr>
          <a:lstStyle/>
          <a:p>
            <a:pPr marL="12700">
              <a:lnSpc>
                <a:spcPct val="100000"/>
              </a:lnSpc>
              <a:spcBef>
                <a:spcPts val="100"/>
              </a:spcBef>
            </a:pPr>
            <a:r>
              <a:rPr lang="en-IN" sz="3200" spc="-90" dirty="0">
                <a:solidFill>
                  <a:srgbClr val="11872B"/>
                </a:solidFill>
              </a:rPr>
              <a:t>Lab  : Nginx configuration for directives and location</a:t>
            </a:r>
            <a:endParaRPr sz="3200" dirty="0"/>
          </a:p>
        </p:txBody>
      </p:sp>
    </p:spTree>
    <p:extLst>
      <p:ext uri="{BB962C8B-B14F-4D97-AF65-F5344CB8AC3E}">
        <p14:creationId xmlns:p14="http://schemas.microsoft.com/office/powerpoint/2010/main" val="1654221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3978275" cy="513080"/>
          </a:xfrm>
          <a:prstGeom prst="rect">
            <a:avLst/>
          </a:prstGeom>
        </p:spPr>
        <p:txBody>
          <a:bodyPr vert="horz" wrap="square" lIns="0" tIns="12700" rIns="0" bIns="0" rtlCol="0">
            <a:spAutoFit/>
          </a:bodyPr>
          <a:lstStyle/>
          <a:p>
            <a:pPr marL="12700">
              <a:lnSpc>
                <a:spcPct val="100000"/>
              </a:lnSpc>
              <a:spcBef>
                <a:spcPts val="100"/>
              </a:spcBef>
            </a:pPr>
            <a:r>
              <a:rPr sz="3200" spc="-90" dirty="0">
                <a:solidFill>
                  <a:srgbClr val="11872B"/>
                </a:solidFill>
              </a:rPr>
              <a:t>The Include</a:t>
            </a:r>
            <a:r>
              <a:rPr sz="3200" spc="-380" dirty="0">
                <a:solidFill>
                  <a:srgbClr val="11872B"/>
                </a:solidFill>
              </a:rPr>
              <a:t> </a:t>
            </a:r>
            <a:r>
              <a:rPr sz="3200" spc="-135" dirty="0">
                <a:solidFill>
                  <a:srgbClr val="11872B"/>
                </a:solidFill>
              </a:rPr>
              <a:t>directive</a:t>
            </a:r>
            <a:endParaRPr sz="3200"/>
          </a:p>
        </p:txBody>
      </p:sp>
      <p:sp>
        <p:nvSpPr>
          <p:cNvPr id="3" name="object 3"/>
          <p:cNvSpPr txBox="1"/>
          <p:nvPr/>
        </p:nvSpPr>
        <p:spPr>
          <a:xfrm>
            <a:off x="535940" y="1633220"/>
            <a:ext cx="7454174" cy="4450770"/>
          </a:xfrm>
          <a:prstGeom prst="rect">
            <a:avLst/>
          </a:prstGeom>
        </p:spPr>
        <p:txBody>
          <a:bodyPr vert="horz" wrap="square" lIns="0" tIns="33020" rIns="0" bIns="0" rtlCol="0">
            <a:spAutoFit/>
          </a:bodyPr>
          <a:lstStyle/>
          <a:p>
            <a:pPr marL="355600" marR="376555" indent="-342900">
              <a:lnSpc>
                <a:spcPts val="3800"/>
              </a:lnSpc>
              <a:spcBef>
                <a:spcPts val="260"/>
              </a:spcBef>
              <a:buFont typeface="Arial"/>
              <a:buChar char="•"/>
              <a:tabLst>
                <a:tab pos="354965" algn="l"/>
                <a:tab pos="355600" algn="l"/>
              </a:tabLst>
            </a:pPr>
            <a:r>
              <a:rPr sz="2000" spc="-90" dirty="0">
                <a:latin typeface="DejaVu Sans"/>
                <a:cs typeface="DejaVu Sans"/>
              </a:rPr>
              <a:t>The </a:t>
            </a:r>
            <a:r>
              <a:rPr sz="2000" spc="-100" dirty="0">
                <a:latin typeface="DejaVu Sans"/>
                <a:cs typeface="DejaVu Sans"/>
              </a:rPr>
              <a:t>include </a:t>
            </a:r>
            <a:r>
              <a:rPr sz="2000" spc="-135" dirty="0">
                <a:latin typeface="DejaVu Sans"/>
                <a:cs typeface="DejaVu Sans"/>
              </a:rPr>
              <a:t>directive </a:t>
            </a:r>
            <a:r>
              <a:rPr sz="2000" spc="-100" dirty="0">
                <a:latin typeface="DejaVu Sans"/>
                <a:cs typeface="DejaVu Sans"/>
              </a:rPr>
              <a:t>allows </a:t>
            </a:r>
            <a:r>
              <a:rPr sz="2000" spc="-140" dirty="0">
                <a:latin typeface="DejaVu Sans"/>
                <a:cs typeface="DejaVu Sans"/>
              </a:rPr>
              <a:t>you </a:t>
            </a:r>
            <a:r>
              <a:rPr sz="2000" spc="-145" dirty="0">
                <a:latin typeface="DejaVu Sans"/>
                <a:cs typeface="DejaVu Sans"/>
              </a:rPr>
              <a:t>to  </a:t>
            </a:r>
            <a:r>
              <a:rPr sz="2000" spc="-100" dirty="0">
                <a:latin typeface="DejaVu Sans"/>
                <a:cs typeface="DejaVu Sans"/>
              </a:rPr>
              <a:t>include </a:t>
            </a:r>
            <a:r>
              <a:rPr sz="2000" spc="-140" dirty="0">
                <a:latin typeface="DejaVu Sans"/>
                <a:cs typeface="DejaVu Sans"/>
              </a:rPr>
              <a:t>additional </a:t>
            </a:r>
            <a:r>
              <a:rPr sz="2000" spc="-165" dirty="0">
                <a:latin typeface="DejaVu Sans"/>
                <a:cs typeface="DejaVu Sans"/>
              </a:rPr>
              <a:t>conﬁguration</a:t>
            </a:r>
            <a:r>
              <a:rPr sz="2000" spc="-430" dirty="0">
                <a:latin typeface="DejaVu Sans"/>
                <a:cs typeface="DejaVu Sans"/>
              </a:rPr>
              <a:t> </a:t>
            </a:r>
            <a:r>
              <a:rPr sz="2000" spc="-165" dirty="0">
                <a:latin typeface="DejaVu Sans"/>
                <a:cs typeface="DejaVu Sans"/>
              </a:rPr>
              <a:t>ﬁles</a:t>
            </a:r>
            <a:r>
              <a:rPr lang="en-IN" sz="2000" spc="-165" dirty="0">
                <a:latin typeface="DejaVu Sans"/>
                <a:cs typeface="DejaVu Sans"/>
              </a:rPr>
              <a:t>.</a:t>
            </a:r>
            <a:endParaRPr sz="2000" dirty="0">
              <a:latin typeface="DejaVu Sans"/>
              <a:cs typeface="DejaVu Sans"/>
            </a:endParaRPr>
          </a:p>
          <a:p>
            <a:pPr marL="355600" indent="-342900">
              <a:lnSpc>
                <a:spcPct val="100000"/>
              </a:lnSpc>
              <a:spcBef>
                <a:spcPts val="605"/>
              </a:spcBef>
              <a:buFont typeface="Arial"/>
              <a:buChar char="•"/>
              <a:tabLst>
                <a:tab pos="354965" algn="l"/>
                <a:tab pos="355600" algn="l"/>
              </a:tabLst>
            </a:pPr>
            <a:r>
              <a:rPr sz="2000" b="1" spc="-15" dirty="0">
                <a:latin typeface="Trebuchet MS"/>
                <a:cs typeface="Trebuchet MS"/>
              </a:rPr>
              <a:t>Syntax</a:t>
            </a:r>
            <a:r>
              <a:rPr sz="2000" spc="-15" dirty="0">
                <a:latin typeface="DejaVu Sans"/>
                <a:cs typeface="DejaVu Sans"/>
              </a:rPr>
              <a:t>: </a:t>
            </a:r>
            <a:r>
              <a:rPr sz="2000" spc="-5" dirty="0">
                <a:latin typeface="Courier New"/>
                <a:cs typeface="Courier New"/>
              </a:rPr>
              <a:t>include &lt;path to</a:t>
            </a:r>
            <a:r>
              <a:rPr sz="2000" spc="-275" dirty="0">
                <a:latin typeface="Courier New"/>
                <a:cs typeface="Courier New"/>
              </a:rPr>
              <a:t> </a:t>
            </a:r>
            <a:r>
              <a:rPr sz="2000" spc="-5" dirty="0">
                <a:latin typeface="Courier New"/>
                <a:cs typeface="Courier New"/>
              </a:rPr>
              <a:t>file&gt;;</a:t>
            </a:r>
            <a:endParaRPr sz="2000" dirty="0">
              <a:latin typeface="Courier New"/>
              <a:cs typeface="Courier New"/>
            </a:endParaRPr>
          </a:p>
          <a:p>
            <a:pPr marL="355600" indent="-342900">
              <a:lnSpc>
                <a:spcPct val="100000"/>
              </a:lnSpc>
              <a:spcBef>
                <a:spcPts val="760"/>
              </a:spcBef>
              <a:buFont typeface="Arial"/>
              <a:buChar char="•"/>
              <a:tabLst>
                <a:tab pos="354965" algn="l"/>
                <a:tab pos="355600" algn="l"/>
              </a:tabLst>
            </a:pPr>
            <a:r>
              <a:rPr sz="2000" b="1" spc="135" dirty="0">
                <a:latin typeface="Trebuchet MS"/>
                <a:cs typeface="Trebuchet MS"/>
              </a:rPr>
              <a:t>Best</a:t>
            </a:r>
            <a:r>
              <a:rPr sz="2000" b="1" spc="-204" dirty="0">
                <a:latin typeface="Trebuchet MS"/>
                <a:cs typeface="Trebuchet MS"/>
              </a:rPr>
              <a:t> </a:t>
            </a:r>
            <a:r>
              <a:rPr sz="2000" b="1" spc="15" dirty="0">
                <a:latin typeface="Trebuchet MS"/>
                <a:cs typeface="Trebuchet MS"/>
              </a:rPr>
              <a:t>Practices:</a:t>
            </a:r>
            <a:endParaRPr sz="2000" dirty="0">
              <a:latin typeface="Trebuchet MS"/>
              <a:cs typeface="Trebuchet MS"/>
            </a:endParaRPr>
          </a:p>
          <a:p>
            <a:pPr marL="749300" marR="479425" lvl="1" indent="-279400">
              <a:lnSpc>
                <a:spcPct val="102000"/>
              </a:lnSpc>
              <a:spcBef>
                <a:spcPts val="600"/>
              </a:spcBef>
              <a:buFont typeface="Arial"/>
              <a:buChar char="–"/>
              <a:tabLst>
                <a:tab pos="755650" algn="l"/>
              </a:tabLst>
            </a:pPr>
            <a:r>
              <a:rPr spc="-95" dirty="0">
                <a:latin typeface="DejaVu Sans"/>
                <a:cs typeface="DejaVu Sans"/>
              </a:rPr>
              <a:t>For </a:t>
            </a:r>
            <a:r>
              <a:rPr spc="-105" dirty="0">
                <a:latin typeface="DejaVu Sans"/>
                <a:cs typeface="DejaVu Sans"/>
              </a:rPr>
              <a:t>each </a:t>
            </a:r>
            <a:r>
              <a:rPr spc="-155" dirty="0">
                <a:latin typeface="DejaVu Sans"/>
                <a:cs typeface="DejaVu Sans"/>
              </a:rPr>
              <a:t>server, </a:t>
            </a:r>
            <a:r>
              <a:rPr spc="-120" dirty="0">
                <a:latin typeface="DejaVu Sans"/>
                <a:cs typeface="DejaVu Sans"/>
              </a:rPr>
              <a:t>create </a:t>
            </a:r>
            <a:r>
              <a:rPr spc="-185" dirty="0">
                <a:latin typeface="DejaVu Sans"/>
                <a:cs typeface="DejaVu Sans"/>
              </a:rPr>
              <a:t>a </a:t>
            </a:r>
            <a:r>
              <a:rPr spc="-135" dirty="0">
                <a:latin typeface="DejaVu Sans"/>
                <a:cs typeface="DejaVu Sans"/>
              </a:rPr>
              <a:t>separate </a:t>
            </a:r>
            <a:r>
              <a:rPr spc="-145" dirty="0">
                <a:latin typeface="DejaVu Sans"/>
                <a:cs typeface="DejaVu Sans"/>
              </a:rPr>
              <a:t>conﬁguration </a:t>
            </a:r>
            <a:r>
              <a:rPr spc="-160" dirty="0">
                <a:latin typeface="DejaVu Sans"/>
                <a:cs typeface="DejaVu Sans"/>
              </a:rPr>
              <a:t>ﬁle </a:t>
            </a:r>
            <a:r>
              <a:rPr spc="-170" dirty="0">
                <a:latin typeface="DejaVu Sans"/>
                <a:cs typeface="DejaVu Sans"/>
              </a:rPr>
              <a:t>in</a:t>
            </a:r>
            <a:r>
              <a:rPr spc="-204" dirty="0">
                <a:latin typeface="DejaVu Sans"/>
                <a:cs typeface="DejaVu Sans"/>
              </a:rPr>
              <a:t> </a:t>
            </a:r>
            <a:r>
              <a:rPr spc="20" dirty="0">
                <a:latin typeface="DejaVu Sans"/>
                <a:cs typeface="DejaVu Sans"/>
              </a:rPr>
              <a:t>/etc/nginx/</a:t>
            </a:r>
            <a:r>
              <a:rPr spc="20" dirty="0" err="1">
                <a:latin typeface="DejaVu Sans"/>
                <a:cs typeface="DejaVu Sans"/>
              </a:rPr>
              <a:t>conf.d</a:t>
            </a:r>
            <a:endParaRPr lang="en-IN" spc="20" dirty="0">
              <a:latin typeface="DejaVu Sans"/>
              <a:cs typeface="DejaVu Sans"/>
            </a:endParaRPr>
          </a:p>
          <a:p>
            <a:pPr marL="749300" marR="479425" lvl="1" indent="-279400">
              <a:lnSpc>
                <a:spcPct val="102000"/>
              </a:lnSpc>
              <a:spcBef>
                <a:spcPts val="600"/>
              </a:spcBef>
              <a:buFont typeface="Arial"/>
              <a:buChar char="–"/>
              <a:tabLst>
                <a:tab pos="755650" algn="l"/>
              </a:tabLst>
            </a:pPr>
            <a:endParaRPr dirty="0">
              <a:latin typeface="DejaVu Sans"/>
              <a:cs typeface="DejaVu Sans"/>
            </a:endParaRPr>
          </a:p>
          <a:p>
            <a:pPr marL="749300" marR="246379" lvl="1" indent="-279400">
              <a:lnSpc>
                <a:spcPct val="102000"/>
              </a:lnSpc>
              <a:spcBef>
                <a:spcPts val="545"/>
              </a:spcBef>
              <a:buFont typeface="Arial"/>
              <a:buChar char="–"/>
              <a:tabLst>
                <a:tab pos="755650" algn="l"/>
                <a:tab pos="4577715" algn="l"/>
              </a:tabLst>
            </a:pPr>
            <a:r>
              <a:rPr spc="-140" dirty="0">
                <a:latin typeface="DejaVu Sans"/>
                <a:cs typeface="DejaVu Sans"/>
              </a:rPr>
              <a:t>nginx.conf </a:t>
            </a:r>
            <a:r>
              <a:rPr spc="-90" dirty="0">
                <a:latin typeface="DejaVu Sans"/>
                <a:cs typeface="DejaVu Sans"/>
              </a:rPr>
              <a:t>includes all </a:t>
            </a:r>
            <a:r>
              <a:rPr spc="-145" dirty="0">
                <a:latin typeface="DejaVu Sans"/>
                <a:cs typeface="DejaVu Sans"/>
              </a:rPr>
              <a:t>ﬁles </a:t>
            </a:r>
            <a:r>
              <a:rPr spc="-170" dirty="0">
                <a:latin typeface="DejaVu Sans"/>
                <a:cs typeface="DejaVu Sans"/>
              </a:rPr>
              <a:t>in </a:t>
            </a:r>
            <a:r>
              <a:rPr spc="-135" dirty="0">
                <a:latin typeface="DejaVu Sans"/>
                <a:cs typeface="DejaVu Sans"/>
              </a:rPr>
              <a:t>the</a:t>
            </a:r>
            <a:r>
              <a:rPr lang="en-IN" spc="-135" dirty="0">
                <a:latin typeface="DejaVu Sans"/>
                <a:cs typeface="DejaVu Sans"/>
              </a:rPr>
              <a:t> </a:t>
            </a:r>
            <a:r>
              <a:rPr spc="-575" dirty="0">
                <a:latin typeface="DejaVu Sans"/>
                <a:cs typeface="DejaVu Sans"/>
              </a:rPr>
              <a:t> </a:t>
            </a:r>
            <a:r>
              <a:rPr spc="-125" dirty="0">
                <a:latin typeface="DejaVu Sans"/>
                <a:cs typeface="DejaVu Sans"/>
              </a:rPr>
              <a:t>conf.d  </a:t>
            </a:r>
            <a:r>
              <a:rPr spc="-70" dirty="0">
                <a:latin typeface="DejaVu Sans"/>
                <a:cs typeface="DejaVu Sans"/>
              </a:rPr>
              <a:t>folder </a:t>
            </a:r>
            <a:r>
              <a:rPr spc="-110" dirty="0">
                <a:latin typeface="DejaVu Sans"/>
                <a:cs typeface="DejaVu Sans"/>
              </a:rPr>
              <a:t>ending</a:t>
            </a:r>
            <a:r>
              <a:rPr spc="-325" dirty="0">
                <a:latin typeface="DejaVu Sans"/>
                <a:cs typeface="DejaVu Sans"/>
              </a:rPr>
              <a:t> </a:t>
            </a:r>
            <a:r>
              <a:rPr spc="-170" dirty="0">
                <a:latin typeface="DejaVu Sans"/>
                <a:cs typeface="DejaVu Sans"/>
              </a:rPr>
              <a:t>in</a:t>
            </a:r>
            <a:r>
              <a:rPr spc="-165" dirty="0">
                <a:latin typeface="DejaVu Sans"/>
                <a:cs typeface="DejaVu Sans"/>
              </a:rPr>
              <a:t> </a:t>
            </a:r>
            <a:r>
              <a:rPr spc="-125" dirty="0">
                <a:latin typeface="DejaVu Sans"/>
                <a:cs typeface="DejaVu Sans"/>
              </a:rPr>
              <a:t>.conf	by</a:t>
            </a:r>
            <a:r>
              <a:rPr spc="-254" dirty="0">
                <a:latin typeface="DejaVu Sans"/>
                <a:cs typeface="DejaVu Sans"/>
              </a:rPr>
              <a:t> </a:t>
            </a:r>
            <a:r>
              <a:rPr spc="-100" dirty="0">
                <a:latin typeface="DejaVu Sans"/>
                <a:cs typeface="DejaVu Sans"/>
              </a:rPr>
              <a:t>default</a:t>
            </a:r>
            <a:endParaRPr lang="en-IN" spc="-100" dirty="0">
              <a:latin typeface="DejaVu Sans"/>
              <a:cs typeface="DejaVu Sans"/>
            </a:endParaRPr>
          </a:p>
          <a:p>
            <a:pPr marL="749300" marR="246379" lvl="1" indent="-279400">
              <a:lnSpc>
                <a:spcPct val="102000"/>
              </a:lnSpc>
              <a:spcBef>
                <a:spcPts val="545"/>
              </a:spcBef>
              <a:buFont typeface="Arial"/>
              <a:buChar char="–"/>
              <a:tabLst>
                <a:tab pos="755650" algn="l"/>
                <a:tab pos="4577715" algn="l"/>
              </a:tabLst>
            </a:pPr>
            <a:endParaRPr lang="en-IN" spc="-100" dirty="0">
              <a:latin typeface="DejaVu Sans"/>
              <a:cs typeface="DejaVu Sans"/>
            </a:endParaRPr>
          </a:p>
          <a:p>
            <a:pPr marL="749300" marR="246379" lvl="1" indent="-279400">
              <a:lnSpc>
                <a:spcPct val="102000"/>
              </a:lnSpc>
              <a:spcBef>
                <a:spcPts val="545"/>
              </a:spcBef>
              <a:buFont typeface="Arial"/>
              <a:buChar char="–"/>
              <a:tabLst>
                <a:tab pos="755650" algn="l"/>
                <a:tab pos="4577715" algn="l"/>
              </a:tabLst>
            </a:pPr>
            <a:r>
              <a:rPr lang="en-IN" spc="-100" dirty="0">
                <a:latin typeface="DejaVu Sans"/>
                <a:cs typeface="DejaVu Sans"/>
              </a:rPr>
              <a:t>Similarly, we can include </a:t>
            </a:r>
          </a:p>
          <a:p>
            <a:pPr marL="469900" marR="246379" lvl="1">
              <a:lnSpc>
                <a:spcPct val="102000"/>
              </a:lnSpc>
              <a:spcBef>
                <a:spcPts val="545"/>
              </a:spcBef>
              <a:tabLst>
                <a:tab pos="755650" algn="l"/>
                <a:tab pos="4577715" algn="l"/>
              </a:tabLst>
            </a:pPr>
            <a:r>
              <a:rPr lang="en-IN" dirty="0">
                <a:latin typeface="DejaVu Sans"/>
                <a:cs typeface="DejaVu Sans"/>
              </a:rPr>
              <a:t>	</a:t>
            </a:r>
            <a:r>
              <a:rPr lang="en-IN" spc="20" dirty="0">
                <a:latin typeface="DejaVu Sans"/>
                <a:cs typeface="DejaVu Sans"/>
              </a:rPr>
              <a:t> /etc/</a:t>
            </a:r>
            <a:r>
              <a:rPr lang="en-IN" spc="20" dirty="0" err="1">
                <a:latin typeface="DejaVu Sans"/>
                <a:cs typeface="DejaVu Sans"/>
              </a:rPr>
              <a:t>nginx</a:t>
            </a:r>
            <a:r>
              <a:rPr lang="en-IN" spc="20" dirty="0">
                <a:latin typeface="DejaVu Sans"/>
                <a:cs typeface="DejaVu Sans"/>
              </a:rPr>
              <a:t>/sites-enabled/*</a:t>
            </a:r>
            <a:endParaRPr dirty="0">
              <a:latin typeface="DejaVu Sans"/>
              <a:cs typeface="DejaVu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4210050" cy="513080"/>
          </a:xfrm>
          <a:prstGeom prst="rect">
            <a:avLst/>
          </a:prstGeom>
        </p:spPr>
        <p:txBody>
          <a:bodyPr vert="horz" wrap="square" lIns="0" tIns="12700" rIns="0" bIns="0" rtlCol="0">
            <a:spAutoFit/>
          </a:bodyPr>
          <a:lstStyle/>
          <a:p>
            <a:pPr marL="12700">
              <a:lnSpc>
                <a:spcPct val="100000"/>
              </a:lnSpc>
              <a:spcBef>
                <a:spcPts val="100"/>
              </a:spcBef>
            </a:pPr>
            <a:r>
              <a:rPr sz="3200" spc="-185" dirty="0">
                <a:solidFill>
                  <a:srgbClr val="11872B"/>
                </a:solidFill>
              </a:rPr>
              <a:t>Deﬁning </a:t>
            </a:r>
            <a:r>
              <a:rPr sz="3200" spc="-150" dirty="0">
                <a:solidFill>
                  <a:srgbClr val="11872B"/>
                </a:solidFill>
              </a:rPr>
              <a:t>server</a:t>
            </a:r>
            <a:r>
              <a:rPr sz="3200" spc="-330" dirty="0">
                <a:solidFill>
                  <a:srgbClr val="11872B"/>
                </a:solidFill>
              </a:rPr>
              <a:t> </a:t>
            </a:r>
            <a:r>
              <a:rPr sz="3200" spc="-155" dirty="0">
                <a:solidFill>
                  <a:srgbClr val="11872B"/>
                </a:solidFill>
              </a:rPr>
              <a:t>names</a:t>
            </a:r>
            <a:endParaRPr sz="3200"/>
          </a:p>
        </p:txBody>
      </p:sp>
      <p:sp>
        <p:nvSpPr>
          <p:cNvPr id="3" name="object 3"/>
          <p:cNvSpPr txBox="1"/>
          <p:nvPr/>
        </p:nvSpPr>
        <p:spPr>
          <a:xfrm>
            <a:off x="535940" y="1633220"/>
            <a:ext cx="8034020" cy="628377"/>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sz="2000" spc="-55" dirty="0">
                <a:latin typeface="DejaVu Sans"/>
                <a:cs typeface="DejaVu Sans"/>
              </a:rPr>
              <a:t>Use </a:t>
            </a:r>
            <a:r>
              <a:rPr sz="2000" spc="-145" dirty="0">
                <a:latin typeface="DejaVu Sans"/>
                <a:cs typeface="DejaVu Sans"/>
              </a:rPr>
              <a:t>the </a:t>
            </a:r>
            <a:r>
              <a:rPr sz="2000" b="1" dirty="0">
                <a:latin typeface="Trebuchet MS"/>
                <a:cs typeface="Trebuchet MS"/>
              </a:rPr>
              <a:t>server_name </a:t>
            </a:r>
            <a:r>
              <a:rPr sz="2000" spc="-130" dirty="0">
                <a:latin typeface="DejaVu Sans"/>
                <a:cs typeface="DejaVu Sans"/>
              </a:rPr>
              <a:t>directive </a:t>
            </a:r>
            <a:r>
              <a:rPr sz="2000" spc="-180" dirty="0">
                <a:latin typeface="DejaVu Sans"/>
                <a:cs typeface="DejaVu Sans"/>
              </a:rPr>
              <a:t>in </a:t>
            </a:r>
            <a:r>
              <a:rPr sz="2000" spc="-145" dirty="0">
                <a:latin typeface="DejaVu Sans"/>
                <a:cs typeface="DejaVu Sans"/>
              </a:rPr>
              <a:t>the</a:t>
            </a:r>
            <a:r>
              <a:rPr sz="2000" spc="-620" dirty="0">
                <a:latin typeface="DejaVu Sans"/>
                <a:cs typeface="DejaVu Sans"/>
              </a:rPr>
              <a:t> </a:t>
            </a:r>
            <a:r>
              <a:rPr lang="en-IN" sz="2000" spc="-620" dirty="0">
                <a:latin typeface="DejaVu Sans"/>
                <a:cs typeface="DejaVu Sans"/>
              </a:rPr>
              <a:t>     </a:t>
            </a:r>
            <a:r>
              <a:rPr sz="2000" spc="-140" dirty="0">
                <a:latin typeface="DejaVu Sans"/>
                <a:cs typeface="DejaVu Sans"/>
              </a:rPr>
              <a:t>server  </a:t>
            </a:r>
            <a:r>
              <a:rPr sz="2000" spc="-150" dirty="0">
                <a:latin typeface="DejaVu Sans"/>
                <a:cs typeface="DejaVu Sans"/>
              </a:rPr>
              <a:t>context </a:t>
            </a:r>
            <a:r>
              <a:rPr sz="2000" spc="-135" dirty="0">
                <a:latin typeface="DejaVu Sans"/>
                <a:cs typeface="DejaVu Sans"/>
              </a:rPr>
              <a:t>to </a:t>
            </a:r>
            <a:r>
              <a:rPr sz="2000" spc="-150" dirty="0">
                <a:latin typeface="DejaVu Sans"/>
                <a:cs typeface="DejaVu Sans"/>
              </a:rPr>
              <a:t>deﬁne </a:t>
            </a:r>
            <a:r>
              <a:rPr sz="2000" spc="-145" dirty="0">
                <a:latin typeface="DejaVu Sans"/>
                <a:cs typeface="DejaVu Sans"/>
              </a:rPr>
              <a:t>the names </a:t>
            </a:r>
            <a:r>
              <a:rPr sz="2000" spc="-95" dirty="0">
                <a:latin typeface="DejaVu Sans"/>
                <a:cs typeface="DejaVu Sans"/>
              </a:rPr>
              <a:t>for</a:t>
            </a:r>
            <a:r>
              <a:rPr lang="en-IN" sz="2000" spc="-95" dirty="0">
                <a:latin typeface="DejaVu Sans"/>
                <a:cs typeface="DejaVu Sans"/>
              </a:rPr>
              <a:t> </a:t>
            </a:r>
            <a:r>
              <a:rPr sz="2000" spc="-705" dirty="0">
                <a:latin typeface="DejaVu Sans"/>
                <a:cs typeface="DejaVu Sans"/>
              </a:rPr>
              <a:t> </a:t>
            </a:r>
            <a:r>
              <a:rPr sz="2000" spc="-140" dirty="0">
                <a:latin typeface="DejaVu Sans"/>
                <a:cs typeface="DejaVu Sans"/>
              </a:rPr>
              <a:t>your server</a:t>
            </a:r>
            <a:endParaRPr sz="2000" dirty="0">
              <a:latin typeface="DejaVu Sans"/>
              <a:cs typeface="DejaVu Sans"/>
            </a:endParaRPr>
          </a:p>
        </p:txBody>
      </p:sp>
      <p:sp>
        <p:nvSpPr>
          <p:cNvPr id="4" name="object 4"/>
          <p:cNvSpPr txBox="1"/>
          <p:nvPr/>
        </p:nvSpPr>
        <p:spPr>
          <a:xfrm>
            <a:off x="457200" y="3634816"/>
            <a:ext cx="8229600" cy="1447800"/>
          </a:xfrm>
          <a:prstGeom prst="rect">
            <a:avLst/>
          </a:prstGeom>
          <a:solidFill>
            <a:srgbClr val="CBCBCB"/>
          </a:solidFill>
          <a:ln w="9524">
            <a:solidFill>
              <a:srgbClr val="000000"/>
            </a:solidFill>
          </a:ln>
        </p:spPr>
        <p:txBody>
          <a:bodyPr vert="horz" wrap="square" lIns="0" tIns="0" rIns="0" bIns="0" rtlCol="0">
            <a:spAutoFit/>
          </a:bodyPr>
          <a:lstStyle/>
          <a:p>
            <a:pPr marL="91440">
              <a:lnSpc>
                <a:spcPts val="2555"/>
              </a:lnSpc>
            </a:pPr>
            <a:r>
              <a:rPr sz="2200" spc="-5" dirty="0">
                <a:latin typeface="Courier New"/>
                <a:cs typeface="Courier New"/>
              </a:rPr>
              <a:t>server</a:t>
            </a:r>
            <a:r>
              <a:rPr sz="2200" spc="-10" dirty="0">
                <a:latin typeface="Courier New"/>
                <a:cs typeface="Courier New"/>
              </a:rPr>
              <a:t> </a:t>
            </a:r>
            <a:r>
              <a:rPr sz="2200" dirty="0">
                <a:latin typeface="Courier New"/>
                <a:cs typeface="Courier New"/>
              </a:rPr>
              <a:t>{</a:t>
            </a:r>
            <a:endParaRPr sz="2200">
              <a:latin typeface="Courier New"/>
              <a:cs typeface="Courier New"/>
            </a:endParaRPr>
          </a:p>
          <a:p>
            <a:pPr marL="548640">
              <a:lnSpc>
                <a:spcPts val="2615"/>
              </a:lnSpc>
              <a:tabLst>
                <a:tab pos="2560320" algn="l"/>
                <a:tab pos="4907915" algn="l"/>
              </a:tabLst>
            </a:pPr>
            <a:r>
              <a:rPr sz="2200" dirty="0">
                <a:latin typeface="Courier New"/>
                <a:cs typeface="Courier New"/>
              </a:rPr>
              <a:t>server_name	mycompany.com	</a:t>
            </a:r>
            <a:r>
              <a:rPr sz="2200" spc="-5" dirty="0">
                <a:latin typeface="Courier New"/>
                <a:cs typeface="Courier New"/>
              </a:rPr>
              <a:t>*.mycompany.com;</a:t>
            </a:r>
            <a:endParaRPr sz="2200">
              <a:latin typeface="Courier New"/>
              <a:cs typeface="Courier New"/>
            </a:endParaRPr>
          </a:p>
          <a:p>
            <a:pPr marL="91440">
              <a:lnSpc>
                <a:spcPts val="2620"/>
              </a:lnSpc>
            </a:pPr>
            <a:r>
              <a:rPr sz="2200" dirty="0">
                <a:latin typeface="Courier New"/>
                <a:cs typeface="Courier New"/>
              </a:rPr>
              <a:t>}</a:t>
            </a:r>
            <a:endParaRPr sz="2200">
              <a:latin typeface="Courier New"/>
              <a:cs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149475"/>
            <a:ext cx="8455660" cy="2723180"/>
          </a:xfrm>
          <a:prstGeom prst="rect">
            <a:avLst/>
          </a:prstGeom>
        </p:spPr>
        <p:txBody>
          <a:bodyPr vert="horz" wrap="square" lIns="0" tIns="14604" rIns="0" bIns="0" rtlCol="0">
            <a:spAutoFit/>
          </a:bodyPr>
          <a:lstStyle/>
          <a:p>
            <a:pPr marL="12700" marR="5080">
              <a:lnSpc>
                <a:spcPct val="99600"/>
              </a:lnSpc>
              <a:spcBef>
                <a:spcPts val="114"/>
              </a:spcBef>
              <a:tabLst>
                <a:tab pos="5662295" algn="l"/>
              </a:tabLst>
            </a:pPr>
            <a:r>
              <a:rPr spc="-95" dirty="0"/>
              <a:t>Core </a:t>
            </a:r>
            <a:r>
              <a:rPr spc="-70" dirty="0"/>
              <a:t>NGINX </a:t>
            </a:r>
            <a:r>
              <a:rPr spc="-140" dirty="0"/>
              <a:t>functionality </a:t>
            </a:r>
            <a:r>
              <a:rPr spc="-100" dirty="0"/>
              <a:t>includes </a:t>
            </a:r>
            <a:br>
              <a:rPr lang="en-IN" sz="2400" spc="-100" dirty="0"/>
            </a:br>
            <a:br>
              <a:rPr lang="en-IN" sz="2400" spc="-100" dirty="0"/>
            </a:br>
            <a:r>
              <a:rPr lang="en-IN" sz="2000" spc="-100" dirty="0"/>
              <a:t>- Webserver with high performance and stability</a:t>
            </a:r>
            <a:br>
              <a:rPr lang="en-IN" sz="2000" spc="-100" dirty="0"/>
            </a:br>
            <a:r>
              <a:rPr lang="en-IN" sz="2000" spc="-100" dirty="0"/>
              <a:t>- </a:t>
            </a:r>
            <a:r>
              <a:rPr sz="2000" spc="5" dirty="0"/>
              <a:t>HTTP </a:t>
            </a:r>
            <a:r>
              <a:rPr lang="en-IN" sz="2000" spc="5" dirty="0"/>
              <a:t>server capabilities</a:t>
            </a:r>
            <a:br>
              <a:rPr lang="en-IN" sz="2000" spc="5" dirty="0"/>
            </a:br>
            <a:r>
              <a:rPr lang="en-IN" sz="2000" spc="5" dirty="0"/>
              <a:t>- proxy server</a:t>
            </a:r>
            <a:br>
              <a:rPr lang="en-IN" sz="2000" spc="5" dirty="0"/>
            </a:br>
            <a:r>
              <a:rPr lang="en-IN" sz="2000" spc="5" dirty="0"/>
              <a:t>- </a:t>
            </a:r>
            <a:r>
              <a:rPr lang="en-IN" sz="2000" spc="-155" dirty="0"/>
              <a:t>reverse</a:t>
            </a:r>
            <a:r>
              <a:rPr sz="2000" spc="-155" dirty="0"/>
              <a:t> </a:t>
            </a:r>
            <a:r>
              <a:rPr sz="2000" spc="-185" dirty="0"/>
              <a:t>proxy </a:t>
            </a:r>
            <a:r>
              <a:rPr lang="en-IN" sz="2000" spc="-185" dirty="0"/>
              <a:t>server</a:t>
            </a:r>
            <a:br>
              <a:rPr lang="en-IN" sz="2000" spc="-185" dirty="0"/>
            </a:br>
            <a:r>
              <a:rPr lang="en-IN" sz="2000" spc="-185" dirty="0"/>
              <a:t>- load balancer for HTTP, TCP and UDP servers</a:t>
            </a:r>
            <a:br>
              <a:rPr lang="en-IN" sz="2000" spc="-185" dirty="0"/>
            </a:br>
            <a:r>
              <a:rPr lang="en-IN" sz="2000" spc="-185" dirty="0"/>
              <a:t>- c</a:t>
            </a:r>
            <a:r>
              <a:rPr sz="2000" spc="-120" dirty="0"/>
              <a:t>aching </a:t>
            </a:r>
            <a:r>
              <a:rPr sz="2000" spc="-125" dirty="0"/>
              <a:t>services</a:t>
            </a:r>
            <a:r>
              <a:rPr sz="2000" spc="-595" dirty="0"/>
              <a:t> </a:t>
            </a:r>
            <a:r>
              <a:rPr sz="2400" spc="-160" dirty="0"/>
              <a:t>	</a:t>
            </a:r>
            <a:endParaRPr sz="2400" dirty="0"/>
          </a:p>
        </p:txBody>
      </p:sp>
      <p:sp>
        <p:nvSpPr>
          <p:cNvPr id="3" name="object 3"/>
          <p:cNvSpPr/>
          <p:nvPr/>
        </p:nvSpPr>
        <p:spPr>
          <a:xfrm>
            <a:off x="457200" y="526884"/>
            <a:ext cx="4064000" cy="93980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1490152"/>
          </a:xfrm>
          <a:prstGeom prst="rect">
            <a:avLst/>
          </a:prstGeom>
        </p:spPr>
        <p:txBody>
          <a:bodyPr vert="horz" wrap="square" lIns="0" tIns="12700" rIns="0" bIns="0" rtlCol="0">
            <a:spAutoFit/>
          </a:bodyPr>
          <a:lstStyle/>
          <a:p>
            <a:pPr marL="12700">
              <a:lnSpc>
                <a:spcPct val="100000"/>
              </a:lnSpc>
              <a:spcBef>
                <a:spcPts val="100"/>
              </a:spcBef>
            </a:pPr>
            <a:r>
              <a:rPr lang="en-IN" sz="3200" spc="-90" dirty="0">
                <a:solidFill>
                  <a:srgbClr val="11872B"/>
                </a:solidFill>
              </a:rPr>
              <a:t>Lab  : Nginx configuration for include directive for sites-enabled</a:t>
            </a:r>
            <a:endParaRPr sz="3200" dirty="0"/>
          </a:p>
        </p:txBody>
      </p:sp>
    </p:spTree>
    <p:extLst>
      <p:ext uri="{BB962C8B-B14F-4D97-AF65-F5344CB8AC3E}">
        <p14:creationId xmlns:p14="http://schemas.microsoft.com/office/powerpoint/2010/main" val="2920888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304800"/>
            <a:ext cx="6248400" cy="505267"/>
          </a:xfrm>
          <a:prstGeom prst="rect">
            <a:avLst/>
          </a:prstGeom>
        </p:spPr>
        <p:txBody>
          <a:bodyPr vert="horz" wrap="square" lIns="0" tIns="12700" rIns="0" bIns="0" rtlCol="0">
            <a:spAutoFit/>
          </a:bodyPr>
          <a:lstStyle/>
          <a:p>
            <a:pPr marL="12700">
              <a:lnSpc>
                <a:spcPct val="100000"/>
              </a:lnSpc>
              <a:spcBef>
                <a:spcPts val="100"/>
              </a:spcBef>
            </a:pPr>
            <a:r>
              <a:rPr lang="en-IN" sz="3200" spc="-90" dirty="0">
                <a:solidFill>
                  <a:srgbClr val="11872B"/>
                </a:solidFill>
              </a:rPr>
              <a:t>Proxy server (forward proxy)</a:t>
            </a:r>
            <a:endParaRPr sz="3200" dirty="0"/>
          </a:p>
        </p:txBody>
      </p:sp>
      <p:pic>
        <p:nvPicPr>
          <p:cNvPr id="4" name="Picture 3">
            <a:extLst>
              <a:ext uri="{FF2B5EF4-FFF2-40B4-BE49-F238E27FC236}">
                <a16:creationId xmlns:a16="http://schemas.microsoft.com/office/drawing/2014/main" id="{DB8F1EE7-991D-4D07-A602-22188E733DED}"/>
              </a:ext>
            </a:extLst>
          </p:cNvPr>
          <p:cNvPicPr>
            <a:picLocks noChangeAspect="1"/>
          </p:cNvPicPr>
          <p:nvPr/>
        </p:nvPicPr>
        <p:blipFill>
          <a:blip r:embed="rId2"/>
          <a:stretch>
            <a:fillRect/>
          </a:stretch>
        </p:blipFill>
        <p:spPr>
          <a:xfrm>
            <a:off x="381000" y="1143000"/>
            <a:ext cx="8610600" cy="4233482"/>
          </a:xfrm>
          <a:prstGeom prst="rect">
            <a:avLst/>
          </a:prstGeom>
        </p:spPr>
      </p:pic>
      <p:sp>
        <p:nvSpPr>
          <p:cNvPr id="5" name="object 2">
            <a:extLst>
              <a:ext uri="{FF2B5EF4-FFF2-40B4-BE49-F238E27FC236}">
                <a16:creationId xmlns:a16="http://schemas.microsoft.com/office/drawing/2014/main" id="{5311F462-6010-4E79-9258-2A67BAD0182B}"/>
              </a:ext>
            </a:extLst>
          </p:cNvPr>
          <p:cNvSpPr txBox="1">
            <a:spLocks/>
          </p:cNvSpPr>
          <p:nvPr/>
        </p:nvSpPr>
        <p:spPr>
          <a:xfrm>
            <a:off x="914400" y="5486400"/>
            <a:ext cx="5560060" cy="641201"/>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2000" kern="0" spc="-90" dirty="0"/>
              <a:t>To protect user’s identity and block contents</a:t>
            </a:r>
          </a:p>
          <a:p>
            <a:pPr marL="355600" indent="-342900">
              <a:spcBef>
                <a:spcPts val="100"/>
              </a:spcBef>
              <a:buFontTx/>
              <a:buChar char="-"/>
            </a:pPr>
            <a:endParaRPr lang="en-IN" sz="2000" kern="0" dirty="0"/>
          </a:p>
        </p:txBody>
      </p:sp>
    </p:spTree>
    <p:extLst>
      <p:ext uri="{BB962C8B-B14F-4D97-AF65-F5344CB8AC3E}">
        <p14:creationId xmlns:p14="http://schemas.microsoft.com/office/powerpoint/2010/main" val="3337897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8600" y="589597"/>
            <a:ext cx="8991600" cy="2151871"/>
          </a:xfrm>
          <a:prstGeom prst="rect">
            <a:avLst/>
          </a:prstGeom>
        </p:spPr>
        <p:txBody>
          <a:bodyPr vert="horz" wrap="square" lIns="0" tIns="12700" rIns="0" bIns="0" rtlCol="0">
            <a:spAutoFit/>
          </a:bodyPr>
          <a:lstStyle/>
          <a:p>
            <a:pPr marL="12700">
              <a:lnSpc>
                <a:spcPct val="100000"/>
              </a:lnSpc>
              <a:spcBef>
                <a:spcPts val="100"/>
              </a:spcBef>
            </a:pPr>
            <a:r>
              <a:rPr sz="2800" spc="-114" dirty="0">
                <a:solidFill>
                  <a:srgbClr val="11872B"/>
                </a:solidFill>
                <a:latin typeface="DejaVu Sans"/>
                <a:cs typeface="DejaVu Sans"/>
              </a:rPr>
              <a:t>Simple </a:t>
            </a:r>
            <a:r>
              <a:rPr sz="2800" spc="-160" dirty="0">
                <a:solidFill>
                  <a:srgbClr val="11872B"/>
                </a:solidFill>
                <a:latin typeface="DejaVu Sans"/>
                <a:cs typeface="DejaVu Sans"/>
              </a:rPr>
              <a:t>Proxy</a:t>
            </a:r>
            <a:r>
              <a:rPr sz="2800" spc="-375" dirty="0">
                <a:solidFill>
                  <a:srgbClr val="11872B"/>
                </a:solidFill>
                <a:latin typeface="DejaVu Sans"/>
                <a:cs typeface="DejaVu Sans"/>
              </a:rPr>
              <a:t> </a:t>
            </a:r>
            <a:r>
              <a:rPr sz="2800" spc="-125" dirty="0">
                <a:solidFill>
                  <a:srgbClr val="11872B"/>
                </a:solidFill>
                <a:latin typeface="DejaVu Sans"/>
                <a:cs typeface="DejaVu Sans"/>
              </a:rPr>
              <a:t>Scenario</a:t>
            </a:r>
            <a:r>
              <a:rPr lang="en-IN" sz="2800" spc="-125" dirty="0">
                <a:solidFill>
                  <a:srgbClr val="11872B"/>
                </a:solidFill>
                <a:latin typeface="DejaVu Sans"/>
                <a:cs typeface="DejaVu Sans"/>
              </a:rPr>
              <a:t> and virtual host</a:t>
            </a:r>
            <a:endParaRPr sz="2800" dirty="0">
              <a:latin typeface="DejaVu Sans"/>
              <a:cs typeface="DejaVu Sans"/>
            </a:endParaRPr>
          </a:p>
          <a:p>
            <a:pPr marL="355600" marR="5080" indent="-342900">
              <a:lnSpc>
                <a:spcPts val="3800"/>
              </a:lnSpc>
              <a:buFont typeface="Arial"/>
              <a:buChar char="•"/>
              <a:tabLst>
                <a:tab pos="354965" algn="l"/>
                <a:tab pos="355600" algn="l"/>
              </a:tabLst>
            </a:pPr>
            <a:r>
              <a:rPr b="1" spc="45" dirty="0">
                <a:latin typeface="Trebuchet MS"/>
                <a:cs typeface="Trebuchet MS"/>
              </a:rPr>
              <a:t>Server</a:t>
            </a:r>
            <a:r>
              <a:rPr b="1" spc="-270" dirty="0">
                <a:latin typeface="Trebuchet MS"/>
                <a:cs typeface="Trebuchet MS"/>
              </a:rPr>
              <a:t> </a:t>
            </a:r>
            <a:r>
              <a:rPr b="1" spc="80" dirty="0">
                <a:latin typeface="Trebuchet MS"/>
                <a:cs typeface="Trebuchet MS"/>
              </a:rPr>
              <a:t>one</a:t>
            </a:r>
            <a:r>
              <a:rPr b="1" spc="-210" dirty="0">
                <a:latin typeface="Trebuchet MS"/>
                <a:cs typeface="Trebuchet MS"/>
              </a:rPr>
              <a:t> </a:t>
            </a:r>
            <a:r>
              <a:rPr spc="-140" dirty="0">
                <a:latin typeface="DejaVu Sans"/>
                <a:cs typeface="DejaVu Sans"/>
              </a:rPr>
              <a:t>listening</a:t>
            </a:r>
            <a:r>
              <a:rPr spc="-204" dirty="0">
                <a:latin typeface="DejaVu Sans"/>
                <a:cs typeface="DejaVu Sans"/>
              </a:rPr>
              <a:t> </a:t>
            </a:r>
            <a:r>
              <a:rPr spc="-100" dirty="0">
                <a:latin typeface="DejaVu Sans"/>
                <a:cs typeface="DejaVu Sans"/>
              </a:rPr>
              <a:t>for</a:t>
            </a:r>
            <a:r>
              <a:rPr spc="-275" dirty="0">
                <a:latin typeface="DejaVu Sans"/>
                <a:cs typeface="DejaVu Sans"/>
              </a:rPr>
              <a:t> </a:t>
            </a:r>
            <a:r>
              <a:rPr spc="-125" dirty="0">
                <a:latin typeface="DejaVu Sans"/>
                <a:cs typeface="DejaVu Sans"/>
              </a:rPr>
              <a:t>requests</a:t>
            </a:r>
            <a:r>
              <a:rPr spc="-204" dirty="0">
                <a:latin typeface="DejaVu Sans"/>
                <a:cs typeface="DejaVu Sans"/>
              </a:rPr>
              <a:t> </a:t>
            </a:r>
            <a:r>
              <a:rPr spc="-114" dirty="0">
                <a:latin typeface="DejaVu Sans"/>
                <a:cs typeface="DejaVu Sans"/>
              </a:rPr>
              <a:t>on</a:t>
            </a:r>
            <a:r>
              <a:rPr spc="-204" dirty="0">
                <a:latin typeface="DejaVu Sans"/>
                <a:cs typeface="DejaVu Sans"/>
              </a:rPr>
              <a:t> </a:t>
            </a:r>
            <a:r>
              <a:rPr spc="-130" dirty="0">
                <a:latin typeface="DejaVu Sans"/>
                <a:cs typeface="DejaVu Sans"/>
              </a:rPr>
              <a:t>port  </a:t>
            </a:r>
            <a:r>
              <a:rPr spc="-100" dirty="0">
                <a:latin typeface="DejaVu Sans"/>
                <a:cs typeface="DejaVu Sans"/>
              </a:rPr>
              <a:t>80 </a:t>
            </a:r>
            <a:r>
              <a:rPr spc="-145" dirty="0">
                <a:latin typeface="DejaVu Sans"/>
                <a:cs typeface="DejaVu Sans"/>
              </a:rPr>
              <a:t>and </a:t>
            </a:r>
            <a:r>
              <a:rPr spc="-135" dirty="0">
                <a:latin typeface="DejaVu Sans"/>
                <a:cs typeface="DejaVu Sans"/>
              </a:rPr>
              <a:t>serves content from </a:t>
            </a:r>
            <a:r>
              <a:rPr spc="200" dirty="0">
                <a:latin typeface="DejaVu Sans"/>
                <a:cs typeface="DejaVu Sans"/>
              </a:rPr>
              <a:t>/home</a:t>
            </a:r>
            <a:r>
              <a:rPr lang="en-IN" spc="200" dirty="0">
                <a:latin typeface="DejaVu Sans"/>
                <a:cs typeface="DejaVu Sans"/>
              </a:rPr>
              <a:t>/</a:t>
            </a:r>
            <a:r>
              <a:rPr spc="-85" dirty="0" err="1">
                <a:latin typeface="DejaVu Sans"/>
                <a:cs typeface="DejaVu Sans"/>
              </a:rPr>
              <a:t>nginx</a:t>
            </a:r>
            <a:r>
              <a:rPr spc="-85" dirty="0">
                <a:latin typeface="DejaVu Sans"/>
                <a:cs typeface="DejaVu Sans"/>
              </a:rPr>
              <a:t>/</a:t>
            </a:r>
            <a:r>
              <a:rPr spc="-85" dirty="0" err="1">
                <a:latin typeface="DejaVu Sans"/>
                <a:cs typeface="DejaVu Sans"/>
              </a:rPr>
              <a:t>public_html</a:t>
            </a:r>
            <a:endParaRPr dirty="0">
              <a:latin typeface="DejaVu Sans"/>
              <a:cs typeface="DejaVu Sans"/>
            </a:endParaRPr>
          </a:p>
          <a:p>
            <a:pPr marL="355600" marR="837565" indent="-342900">
              <a:lnSpc>
                <a:spcPct val="100000"/>
              </a:lnSpc>
              <a:spcBef>
                <a:spcPts val="705"/>
              </a:spcBef>
              <a:buFont typeface="Arial"/>
              <a:buChar char="•"/>
              <a:tabLst>
                <a:tab pos="354965" algn="l"/>
                <a:tab pos="355600" algn="l"/>
              </a:tabLst>
            </a:pPr>
            <a:r>
              <a:rPr b="1" spc="45" dirty="0">
                <a:latin typeface="Trebuchet MS"/>
                <a:cs typeface="Trebuchet MS"/>
              </a:rPr>
              <a:t>Server</a:t>
            </a:r>
            <a:r>
              <a:rPr b="1" spc="-270" dirty="0">
                <a:latin typeface="Trebuchet MS"/>
                <a:cs typeface="Trebuchet MS"/>
              </a:rPr>
              <a:t> </a:t>
            </a:r>
            <a:r>
              <a:rPr b="1" spc="65" dirty="0">
                <a:latin typeface="Trebuchet MS"/>
                <a:cs typeface="Trebuchet MS"/>
              </a:rPr>
              <a:t>two</a:t>
            </a:r>
            <a:r>
              <a:rPr b="1" spc="-204" dirty="0">
                <a:latin typeface="Trebuchet MS"/>
                <a:cs typeface="Trebuchet MS"/>
              </a:rPr>
              <a:t> </a:t>
            </a:r>
            <a:r>
              <a:rPr spc="-135" dirty="0">
                <a:latin typeface="DejaVu Sans"/>
                <a:cs typeface="DejaVu Sans"/>
              </a:rPr>
              <a:t>listens</a:t>
            </a:r>
            <a:r>
              <a:rPr spc="-204" dirty="0">
                <a:latin typeface="DejaVu Sans"/>
                <a:cs typeface="DejaVu Sans"/>
              </a:rPr>
              <a:t> </a:t>
            </a:r>
            <a:r>
              <a:rPr spc="-114" dirty="0">
                <a:latin typeface="DejaVu Sans"/>
                <a:cs typeface="DejaVu Sans"/>
              </a:rPr>
              <a:t>on</a:t>
            </a:r>
            <a:r>
              <a:rPr spc="-200" dirty="0">
                <a:latin typeface="DejaVu Sans"/>
                <a:cs typeface="DejaVu Sans"/>
              </a:rPr>
              <a:t> </a:t>
            </a:r>
            <a:r>
              <a:rPr spc="-130" dirty="0">
                <a:latin typeface="DejaVu Sans"/>
                <a:cs typeface="DejaVu Sans"/>
              </a:rPr>
              <a:t>port</a:t>
            </a:r>
            <a:r>
              <a:rPr spc="-204" dirty="0">
                <a:latin typeface="DejaVu Sans"/>
                <a:cs typeface="DejaVu Sans"/>
              </a:rPr>
              <a:t> </a:t>
            </a:r>
            <a:r>
              <a:rPr spc="-100" dirty="0">
                <a:latin typeface="DejaVu Sans"/>
                <a:cs typeface="DejaVu Sans"/>
              </a:rPr>
              <a:t>8080</a:t>
            </a:r>
            <a:r>
              <a:rPr spc="-204" dirty="0">
                <a:latin typeface="DejaVu Sans"/>
                <a:cs typeface="DejaVu Sans"/>
              </a:rPr>
              <a:t> </a:t>
            </a:r>
            <a:r>
              <a:rPr spc="-145" dirty="0">
                <a:latin typeface="DejaVu Sans"/>
                <a:cs typeface="DejaVu Sans"/>
              </a:rPr>
              <a:t>and  </a:t>
            </a:r>
            <a:r>
              <a:rPr spc="-135" dirty="0">
                <a:latin typeface="DejaVu Sans"/>
                <a:cs typeface="DejaVu Sans"/>
              </a:rPr>
              <a:t>serves content from</a:t>
            </a:r>
            <a:r>
              <a:rPr spc="-345" dirty="0">
                <a:latin typeface="DejaVu Sans"/>
                <a:cs typeface="DejaVu Sans"/>
              </a:rPr>
              <a:t> </a:t>
            </a:r>
            <a:r>
              <a:rPr dirty="0">
                <a:latin typeface="DejaVu Sans"/>
                <a:cs typeface="DejaVu Sans"/>
              </a:rPr>
              <a:t>/data/proxy</a:t>
            </a:r>
          </a:p>
          <a:p>
            <a:pPr marL="355600" marR="243204" indent="-342900">
              <a:lnSpc>
                <a:spcPct val="100000"/>
              </a:lnSpc>
              <a:spcBef>
                <a:spcPts val="720"/>
              </a:spcBef>
              <a:buFont typeface="Arial"/>
              <a:buChar char="•"/>
              <a:tabLst>
                <a:tab pos="354965" algn="l"/>
                <a:tab pos="355600" algn="l"/>
              </a:tabLst>
            </a:pPr>
            <a:r>
              <a:rPr spc="-114" dirty="0">
                <a:latin typeface="DejaVu Sans"/>
                <a:cs typeface="DejaVu Sans"/>
              </a:rPr>
              <a:t>Requests </a:t>
            </a:r>
            <a:r>
              <a:rPr spc="-100" dirty="0">
                <a:latin typeface="DejaVu Sans"/>
                <a:cs typeface="DejaVu Sans"/>
              </a:rPr>
              <a:t>for localhost </a:t>
            </a:r>
            <a:r>
              <a:rPr spc="-165" dirty="0">
                <a:latin typeface="DejaVu Sans"/>
                <a:cs typeface="DejaVu Sans"/>
              </a:rPr>
              <a:t>are </a:t>
            </a:r>
            <a:r>
              <a:rPr spc="-155" dirty="0">
                <a:latin typeface="DejaVu Sans"/>
                <a:cs typeface="DejaVu Sans"/>
              </a:rPr>
              <a:t>proxied</a:t>
            </a:r>
            <a:r>
              <a:rPr spc="-640" dirty="0">
                <a:latin typeface="DejaVu Sans"/>
                <a:cs typeface="DejaVu Sans"/>
              </a:rPr>
              <a:t> </a:t>
            </a:r>
            <a:r>
              <a:rPr lang="en-IN" spc="-640" dirty="0">
                <a:latin typeface="DejaVu Sans"/>
                <a:cs typeface="DejaVu Sans"/>
              </a:rPr>
              <a:t>               </a:t>
            </a:r>
            <a:r>
              <a:rPr lang="en-IN" spc="-150" dirty="0">
                <a:latin typeface="DejaVu Sans"/>
                <a:cs typeface="DejaVu Sans"/>
              </a:rPr>
              <a:t> o</a:t>
            </a:r>
            <a:r>
              <a:rPr spc="-150" dirty="0" err="1">
                <a:latin typeface="DejaVu Sans"/>
                <a:cs typeface="DejaVu Sans"/>
              </a:rPr>
              <a:t>ver</a:t>
            </a:r>
            <a:r>
              <a:rPr spc="-150" dirty="0">
                <a:latin typeface="DejaVu Sans"/>
                <a:cs typeface="DejaVu Sans"/>
              </a:rPr>
              <a:t> </a:t>
            </a:r>
            <a:r>
              <a:rPr spc="-145" dirty="0">
                <a:latin typeface="DejaVu Sans"/>
                <a:cs typeface="DejaVu Sans"/>
              </a:rPr>
              <a:t>to </a:t>
            </a:r>
            <a:r>
              <a:rPr spc="-155" dirty="0">
                <a:latin typeface="DejaVu Sans"/>
                <a:cs typeface="DejaVu Sans"/>
              </a:rPr>
              <a:t>the </a:t>
            </a:r>
            <a:r>
              <a:rPr spc="-150" dirty="0">
                <a:latin typeface="DejaVu Sans"/>
                <a:cs typeface="DejaVu Sans"/>
              </a:rPr>
              <a:t>server </a:t>
            </a:r>
            <a:r>
              <a:rPr spc="-114" dirty="0">
                <a:latin typeface="DejaVu Sans"/>
                <a:cs typeface="DejaVu Sans"/>
              </a:rPr>
              <a:t>on </a:t>
            </a:r>
            <a:r>
              <a:rPr spc="-130" dirty="0">
                <a:latin typeface="DejaVu Sans"/>
                <a:cs typeface="DejaVu Sans"/>
              </a:rPr>
              <a:t>port</a:t>
            </a:r>
            <a:r>
              <a:rPr spc="-515" dirty="0">
                <a:latin typeface="DejaVu Sans"/>
                <a:cs typeface="DejaVu Sans"/>
              </a:rPr>
              <a:t> </a:t>
            </a:r>
            <a:r>
              <a:rPr lang="en-IN" spc="-515" dirty="0">
                <a:latin typeface="DejaVu Sans"/>
                <a:cs typeface="DejaVu Sans"/>
              </a:rPr>
              <a:t> </a:t>
            </a:r>
            <a:r>
              <a:rPr spc="-100" dirty="0">
                <a:latin typeface="DejaVu Sans"/>
                <a:cs typeface="DejaVu Sans"/>
              </a:rPr>
              <a:t>8080</a:t>
            </a:r>
            <a:endParaRPr dirty="0">
              <a:latin typeface="DejaVu Sans"/>
              <a:cs typeface="DejaVu Sans"/>
            </a:endParaRPr>
          </a:p>
        </p:txBody>
      </p:sp>
      <p:grpSp>
        <p:nvGrpSpPr>
          <p:cNvPr id="3" name="object 3">
            <a:extLst>
              <a:ext uri="{FF2B5EF4-FFF2-40B4-BE49-F238E27FC236}">
                <a16:creationId xmlns:a16="http://schemas.microsoft.com/office/drawing/2014/main" id="{91E06C51-127F-4634-AA2C-72CB39C47C41}"/>
              </a:ext>
            </a:extLst>
          </p:cNvPr>
          <p:cNvGrpSpPr/>
          <p:nvPr/>
        </p:nvGrpSpPr>
        <p:grpSpPr>
          <a:xfrm>
            <a:off x="1676400" y="2895600"/>
            <a:ext cx="5791200" cy="3962400"/>
            <a:chOff x="1350619" y="1282268"/>
            <a:chExt cx="6639559" cy="5191760"/>
          </a:xfrm>
        </p:grpSpPr>
        <p:sp>
          <p:nvSpPr>
            <p:cNvPr id="4" name="object 4">
              <a:extLst>
                <a:ext uri="{FF2B5EF4-FFF2-40B4-BE49-F238E27FC236}">
                  <a16:creationId xmlns:a16="http://schemas.microsoft.com/office/drawing/2014/main" id="{9B845E26-2FD6-48AB-856D-AED64A0DCEFB}"/>
                </a:ext>
              </a:extLst>
            </p:cNvPr>
            <p:cNvSpPr/>
            <p:nvPr/>
          </p:nvSpPr>
          <p:spPr>
            <a:xfrm>
              <a:off x="1775205" y="1417643"/>
              <a:ext cx="5595937" cy="4922862"/>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47CA2406-658B-45E7-BF9C-0DD47377838A}"/>
                </a:ext>
              </a:extLst>
            </p:cNvPr>
            <p:cNvSpPr/>
            <p:nvPr/>
          </p:nvSpPr>
          <p:spPr>
            <a:xfrm>
              <a:off x="1379194" y="1310843"/>
              <a:ext cx="6582409" cy="3810000"/>
            </a:xfrm>
            <a:custGeom>
              <a:avLst/>
              <a:gdLst/>
              <a:ahLst/>
              <a:cxnLst/>
              <a:rect l="l" t="t" r="r" b="b"/>
              <a:pathLst>
                <a:path w="6582409" h="3810000">
                  <a:moveTo>
                    <a:pt x="0" y="634949"/>
                  </a:moveTo>
                  <a:lnTo>
                    <a:pt x="1741" y="587562"/>
                  </a:lnTo>
                  <a:lnTo>
                    <a:pt x="6884" y="541121"/>
                  </a:lnTo>
                  <a:lnTo>
                    <a:pt x="15305" y="495748"/>
                  </a:lnTo>
                  <a:lnTo>
                    <a:pt x="26883" y="451567"/>
                  </a:lnTo>
                  <a:lnTo>
                    <a:pt x="41493" y="408700"/>
                  </a:lnTo>
                  <a:lnTo>
                    <a:pt x="59013" y="367270"/>
                  </a:lnTo>
                  <a:lnTo>
                    <a:pt x="79321" y="327400"/>
                  </a:lnTo>
                  <a:lnTo>
                    <a:pt x="102294" y="289212"/>
                  </a:lnTo>
                  <a:lnTo>
                    <a:pt x="127808" y="252830"/>
                  </a:lnTo>
                  <a:lnTo>
                    <a:pt x="155742" y="218376"/>
                  </a:lnTo>
                  <a:lnTo>
                    <a:pt x="185972" y="185972"/>
                  </a:lnTo>
                  <a:lnTo>
                    <a:pt x="218376" y="155742"/>
                  </a:lnTo>
                  <a:lnTo>
                    <a:pt x="252830" y="127808"/>
                  </a:lnTo>
                  <a:lnTo>
                    <a:pt x="289212" y="102294"/>
                  </a:lnTo>
                  <a:lnTo>
                    <a:pt x="327400" y="79321"/>
                  </a:lnTo>
                  <a:lnTo>
                    <a:pt x="367270" y="59013"/>
                  </a:lnTo>
                  <a:lnTo>
                    <a:pt x="408700" y="41493"/>
                  </a:lnTo>
                  <a:lnTo>
                    <a:pt x="451567" y="26883"/>
                  </a:lnTo>
                  <a:lnTo>
                    <a:pt x="495748" y="15305"/>
                  </a:lnTo>
                  <a:lnTo>
                    <a:pt x="541121" y="6884"/>
                  </a:lnTo>
                  <a:lnTo>
                    <a:pt x="587562" y="1741"/>
                  </a:lnTo>
                  <a:lnTo>
                    <a:pt x="634949" y="0"/>
                  </a:lnTo>
                  <a:lnTo>
                    <a:pt x="5946945" y="0"/>
                  </a:lnTo>
                  <a:lnTo>
                    <a:pt x="5994333" y="1741"/>
                  </a:lnTo>
                  <a:lnTo>
                    <a:pt x="6040775" y="6884"/>
                  </a:lnTo>
                  <a:lnTo>
                    <a:pt x="6086148" y="15305"/>
                  </a:lnTo>
                  <a:lnTo>
                    <a:pt x="6130330" y="26883"/>
                  </a:lnTo>
                  <a:lnTo>
                    <a:pt x="6173197" y="41493"/>
                  </a:lnTo>
                  <a:lnTo>
                    <a:pt x="6214627" y="59013"/>
                  </a:lnTo>
                  <a:lnTo>
                    <a:pt x="6254497" y="79321"/>
                  </a:lnTo>
                  <a:lnTo>
                    <a:pt x="6292685" y="102294"/>
                  </a:lnTo>
                  <a:lnTo>
                    <a:pt x="6329067" y="127808"/>
                  </a:lnTo>
                  <a:lnTo>
                    <a:pt x="6363522" y="155742"/>
                  </a:lnTo>
                  <a:lnTo>
                    <a:pt x="6395925" y="185972"/>
                  </a:lnTo>
                  <a:lnTo>
                    <a:pt x="6426155" y="218376"/>
                  </a:lnTo>
                  <a:lnTo>
                    <a:pt x="6454088" y="252830"/>
                  </a:lnTo>
                  <a:lnTo>
                    <a:pt x="6479602" y="289212"/>
                  </a:lnTo>
                  <a:lnTo>
                    <a:pt x="6502574" y="327400"/>
                  </a:lnTo>
                  <a:lnTo>
                    <a:pt x="6522882" y="367270"/>
                  </a:lnTo>
                  <a:lnTo>
                    <a:pt x="6540402" y="408700"/>
                  </a:lnTo>
                  <a:lnTo>
                    <a:pt x="6555012" y="451567"/>
                  </a:lnTo>
                  <a:lnTo>
                    <a:pt x="6566589" y="495748"/>
                  </a:lnTo>
                  <a:lnTo>
                    <a:pt x="6575010" y="541121"/>
                  </a:lnTo>
                  <a:lnTo>
                    <a:pt x="6580153" y="587562"/>
                  </a:lnTo>
                  <a:lnTo>
                    <a:pt x="6581895" y="634949"/>
                  </a:lnTo>
                  <a:lnTo>
                    <a:pt x="6581895" y="3174667"/>
                  </a:lnTo>
                  <a:lnTo>
                    <a:pt x="6580153" y="3222054"/>
                  </a:lnTo>
                  <a:lnTo>
                    <a:pt x="6575010" y="3268495"/>
                  </a:lnTo>
                  <a:lnTo>
                    <a:pt x="6566589" y="3313867"/>
                  </a:lnTo>
                  <a:lnTo>
                    <a:pt x="6555012" y="3358048"/>
                  </a:lnTo>
                  <a:lnTo>
                    <a:pt x="6540402" y="3400915"/>
                  </a:lnTo>
                  <a:lnTo>
                    <a:pt x="6522882" y="3442345"/>
                  </a:lnTo>
                  <a:lnTo>
                    <a:pt x="6502574" y="3482215"/>
                  </a:lnTo>
                  <a:lnTo>
                    <a:pt x="6479602" y="3520402"/>
                  </a:lnTo>
                  <a:lnTo>
                    <a:pt x="6454088" y="3556785"/>
                  </a:lnTo>
                  <a:lnTo>
                    <a:pt x="6426155" y="3591239"/>
                  </a:lnTo>
                  <a:lnTo>
                    <a:pt x="6395925" y="3623643"/>
                  </a:lnTo>
                  <a:lnTo>
                    <a:pt x="6363522" y="3653873"/>
                  </a:lnTo>
                  <a:lnTo>
                    <a:pt x="6329067" y="3681807"/>
                  </a:lnTo>
                  <a:lnTo>
                    <a:pt x="6292685" y="3707322"/>
                  </a:lnTo>
                  <a:lnTo>
                    <a:pt x="6254497" y="3730294"/>
                  </a:lnTo>
                  <a:lnTo>
                    <a:pt x="6214627" y="3750602"/>
                  </a:lnTo>
                  <a:lnTo>
                    <a:pt x="6173197" y="3768123"/>
                  </a:lnTo>
                  <a:lnTo>
                    <a:pt x="6130330" y="3782733"/>
                  </a:lnTo>
                  <a:lnTo>
                    <a:pt x="6086148" y="3794311"/>
                  </a:lnTo>
                  <a:lnTo>
                    <a:pt x="6040775" y="3802732"/>
                  </a:lnTo>
                  <a:lnTo>
                    <a:pt x="5994333" y="3807875"/>
                  </a:lnTo>
                  <a:lnTo>
                    <a:pt x="5946945" y="3809617"/>
                  </a:lnTo>
                  <a:lnTo>
                    <a:pt x="634949" y="3809617"/>
                  </a:lnTo>
                  <a:lnTo>
                    <a:pt x="587562" y="3807875"/>
                  </a:lnTo>
                  <a:lnTo>
                    <a:pt x="541121" y="3802732"/>
                  </a:lnTo>
                  <a:lnTo>
                    <a:pt x="495748" y="3794311"/>
                  </a:lnTo>
                  <a:lnTo>
                    <a:pt x="451567" y="3782733"/>
                  </a:lnTo>
                  <a:lnTo>
                    <a:pt x="408700" y="3768123"/>
                  </a:lnTo>
                  <a:lnTo>
                    <a:pt x="367270" y="3750602"/>
                  </a:lnTo>
                  <a:lnTo>
                    <a:pt x="327400" y="3730294"/>
                  </a:lnTo>
                  <a:lnTo>
                    <a:pt x="289212" y="3707322"/>
                  </a:lnTo>
                  <a:lnTo>
                    <a:pt x="252830" y="3681807"/>
                  </a:lnTo>
                  <a:lnTo>
                    <a:pt x="218376" y="3653873"/>
                  </a:lnTo>
                  <a:lnTo>
                    <a:pt x="185972" y="3623643"/>
                  </a:lnTo>
                  <a:lnTo>
                    <a:pt x="155742" y="3591239"/>
                  </a:lnTo>
                  <a:lnTo>
                    <a:pt x="127808" y="3556785"/>
                  </a:lnTo>
                  <a:lnTo>
                    <a:pt x="102294" y="3520402"/>
                  </a:lnTo>
                  <a:lnTo>
                    <a:pt x="79321" y="3482215"/>
                  </a:lnTo>
                  <a:lnTo>
                    <a:pt x="59013" y="3442345"/>
                  </a:lnTo>
                  <a:lnTo>
                    <a:pt x="41493" y="3400915"/>
                  </a:lnTo>
                  <a:lnTo>
                    <a:pt x="26883" y="3358048"/>
                  </a:lnTo>
                  <a:lnTo>
                    <a:pt x="15305" y="3313867"/>
                  </a:lnTo>
                  <a:lnTo>
                    <a:pt x="6884" y="3268495"/>
                  </a:lnTo>
                  <a:lnTo>
                    <a:pt x="1741" y="3222054"/>
                  </a:lnTo>
                  <a:lnTo>
                    <a:pt x="0" y="3174667"/>
                  </a:lnTo>
                  <a:lnTo>
                    <a:pt x="0" y="634949"/>
                  </a:lnTo>
                  <a:close/>
                </a:path>
              </a:pathLst>
            </a:custGeom>
            <a:ln w="57149">
              <a:solidFill>
                <a:srgbClr val="F2A900"/>
              </a:solidFill>
            </a:ln>
          </p:spPr>
          <p:txBody>
            <a:bodyPr wrap="square" lIns="0" tIns="0" rIns="0" bIns="0" rtlCol="0"/>
            <a:lstStyle/>
            <a:p>
              <a:endParaRPr/>
            </a:p>
          </p:txBody>
        </p:sp>
        <p:sp>
          <p:nvSpPr>
            <p:cNvPr id="6" name="object 6">
              <a:extLst>
                <a:ext uri="{FF2B5EF4-FFF2-40B4-BE49-F238E27FC236}">
                  <a16:creationId xmlns:a16="http://schemas.microsoft.com/office/drawing/2014/main" id="{2B37B476-EEFE-4E95-B78E-C381A3FFF50D}"/>
                </a:ext>
              </a:extLst>
            </p:cNvPr>
            <p:cNvSpPr/>
            <p:nvPr/>
          </p:nvSpPr>
          <p:spPr>
            <a:xfrm>
              <a:off x="1379194" y="5240159"/>
              <a:ext cx="6582409" cy="1205230"/>
            </a:xfrm>
            <a:custGeom>
              <a:avLst/>
              <a:gdLst/>
              <a:ahLst/>
              <a:cxnLst/>
              <a:rect l="l" t="t" r="r" b="b"/>
              <a:pathLst>
                <a:path w="6582409" h="1205229">
                  <a:moveTo>
                    <a:pt x="0" y="200801"/>
                  </a:moveTo>
                  <a:lnTo>
                    <a:pt x="5303" y="154759"/>
                  </a:lnTo>
                  <a:lnTo>
                    <a:pt x="20409" y="112494"/>
                  </a:lnTo>
                  <a:lnTo>
                    <a:pt x="44113" y="75210"/>
                  </a:lnTo>
                  <a:lnTo>
                    <a:pt x="75210" y="44113"/>
                  </a:lnTo>
                  <a:lnTo>
                    <a:pt x="112494" y="20409"/>
                  </a:lnTo>
                  <a:lnTo>
                    <a:pt x="154759" y="5303"/>
                  </a:lnTo>
                  <a:lnTo>
                    <a:pt x="200801" y="0"/>
                  </a:lnTo>
                  <a:lnTo>
                    <a:pt x="6381095" y="0"/>
                  </a:lnTo>
                  <a:lnTo>
                    <a:pt x="6427137" y="5303"/>
                  </a:lnTo>
                  <a:lnTo>
                    <a:pt x="6469402" y="20409"/>
                  </a:lnTo>
                  <a:lnTo>
                    <a:pt x="6506685" y="44113"/>
                  </a:lnTo>
                  <a:lnTo>
                    <a:pt x="6537782" y="75210"/>
                  </a:lnTo>
                  <a:lnTo>
                    <a:pt x="6561485" y="112494"/>
                  </a:lnTo>
                  <a:lnTo>
                    <a:pt x="6576592" y="154759"/>
                  </a:lnTo>
                  <a:lnTo>
                    <a:pt x="6581895" y="200801"/>
                  </a:lnTo>
                  <a:lnTo>
                    <a:pt x="6581895" y="1003989"/>
                  </a:lnTo>
                  <a:lnTo>
                    <a:pt x="6576592" y="1050031"/>
                  </a:lnTo>
                  <a:lnTo>
                    <a:pt x="6561485" y="1092296"/>
                  </a:lnTo>
                  <a:lnTo>
                    <a:pt x="6537782" y="1129579"/>
                  </a:lnTo>
                  <a:lnTo>
                    <a:pt x="6506685" y="1160676"/>
                  </a:lnTo>
                  <a:lnTo>
                    <a:pt x="6469402" y="1184379"/>
                  </a:lnTo>
                  <a:lnTo>
                    <a:pt x="6427137" y="1199485"/>
                  </a:lnTo>
                  <a:lnTo>
                    <a:pt x="6381095" y="1204789"/>
                  </a:lnTo>
                  <a:lnTo>
                    <a:pt x="200801" y="1204789"/>
                  </a:lnTo>
                  <a:lnTo>
                    <a:pt x="154759" y="1199485"/>
                  </a:lnTo>
                  <a:lnTo>
                    <a:pt x="112494" y="1184379"/>
                  </a:lnTo>
                  <a:lnTo>
                    <a:pt x="75210" y="1160676"/>
                  </a:lnTo>
                  <a:lnTo>
                    <a:pt x="44113" y="1129579"/>
                  </a:lnTo>
                  <a:lnTo>
                    <a:pt x="20409" y="1092296"/>
                  </a:lnTo>
                  <a:lnTo>
                    <a:pt x="5303" y="1050031"/>
                  </a:lnTo>
                  <a:lnTo>
                    <a:pt x="0" y="1003989"/>
                  </a:lnTo>
                  <a:lnTo>
                    <a:pt x="0" y="200801"/>
                  </a:lnTo>
                  <a:close/>
                </a:path>
              </a:pathLst>
            </a:custGeom>
            <a:ln w="57149">
              <a:solidFill>
                <a:srgbClr val="F2A900"/>
              </a:solidFill>
            </a:ln>
          </p:spPr>
          <p:txBody>
            <a:bodyPr wrap="square" lIns="0" tIns="0" rIns="0" bIns="0" rtlCol="0"/>
            <a:lstStyle/>
            <a:p>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6361430" cy="997709"/>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Lab  : Nginx configuration as proxy server </a:t>
            </a:r>
            <a:r>
              <a:rPr lang="en-IN" sz="3200" spc="-125" dirty="0">
                <a:solidFill>
                  <a:srgbClr val="11872B"/>
                </a:solidFill>
              </a:rPr>
              <a:t>and virtual host</a:t>
            </a:r>
            <a:endParaRPr sz="3200" dirty="0"/>
          </a:p>
        </p:txBody>
      </p:sp>
    </p:spTree>
    <p:extLst>
      <p:ext uri="{BB962C8B-B14F-4D97-AF65-F5344CB8AC3E}">
        <p14:creationId xmlns:p14="http://schemas.microsoft.com/office/powerpoint/2010/main" val="3594541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180195"/>
            <a:ext cx="6248400" cy="505267"/>
          </a:xfrm>
          <a:prstGeom prst="rect">
            <a:avLst/>
          </a:prstGeom>
        </p:spPr>
        <p:txBody>
          <a:bodyPr vert="horz" wrap="square" lIns="0" tIns="12700" rIns="0" bIns="0" rtlCol="0">
            <a:spAutoFit/>
          </a:bodyPr>
          <a:lstStyle/>
          <a:p>
            <a:pPr marL="12700">
              <a:lnSpc>
                <a:spcPct val="100000"/>
              </a:lnSpc>
              <a:spcBef>
                <a:spcPts val="100"/>
              </a:spcBef>
            </a:pPr>
            <a:r>
              <a:rPr lang="en-IN" sz="3200" spc="-90" dirty="0">
                <a:solidFill>
                  <a:srgbClr val="11872B"/>
                </a:solidFill>
              </a:rPr>
              <a:t>Reverse Proxy server</a:t>
            </a:r>
            <a:endParaRPr sz="3200" dirty="0"/>
          </a:p>
        </p:txBody>
      </p:sp>
      <p:sp>
        <p:nvSpPr>
          <p:cNvPr id="5" name="object 2">
            <a:extLst>
              <a:ext uri="{FF2B5EF4-FFF2-40B4-BE49-F238E27FC236}">
                <a16:creationId xmlns:a16="http://schemas.microsoft.com/office/drawing/2014/main" id="{5311F462-6010-4E79-9258-2A67BAD0182B}"/>
              </a:ext>
            </a:extLst>
          </p:cNvPr>
          <p:cNvSpPr txBox="1">
            <a:spLocks/>
          </p:cNvSpPr>
          <p:nvPr/>
        </p:nvSpPr>
        <p:spPr>
          <a:xfrm>
            <a:off x="2514600" y="4846534"/>
            <a:ext cx="5560060" cy="1831271"/>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355600" indent="-342900">
              <a:spcBef>
                <a:spcPts val="100"/>
              </a:spcBef>
              <a:buFontTx/>
              <a:buChar char="-"/>
            </a:pPr>
            <a:r>
              <a:rPr lang="en-IN" sz="1800" kern="0" spc="-90" dirty="0"/>
              <a:t>Load Balancing</a:t>
            </a:r>
          </a:p>
          <a:p>
            <a:pPr marL="355600" indent="-342900">
              <a:spcBef>
                <a:spcPts val="100"/>
              </a:spcBef>
              <a:buFontTx/>
              <a:buChar char="-"/>
            </a:pPr>
            <a:r>
              <a:rPr lang="en-IN" sz="1800" kern="0" spc="-90" dirty="0"/>
              <a:t>Protection from malicious</a:t>
            </a:r>
            <a:r>
              <a:rPr lang="en-IN" sz="2400" dirty="0"/>
              <a:t> </a:t>
            </a:r>
            <a:r>
              <a:rPr lang="en-IN" sz="1800" kern="0" spc="-90" dirty="0"/>
              <a:t>attacks</a:t>
            </a:r>
          </a:p>
          <a:p>
            <a:pPr marL="355600" indent="-342900">
              <a:spcBef>
                <a:spcPts val="100"/>
              </a:spcBef>
              <a:buFontTx/>
              <a:buChar char="-"/>
            </a:pPr>
            <a:r>
              <a:rPr lang="en-IN" sz="1800" kern="0" spc="-90" dirty="0"/>
              <a:t>Caching</a:t>
            </a:r>
          </a:p>
          <a:p>
            <a:pPr marL="355600" indent="-342900">
              <a:spcBef>
                <a:spcPts val="100"/>
              </a:spcBef>
              <a:buFontTx/>
              <a:buChar char="-"/>
            </a:pPr>
            <a:r>
              <a:rPr lang="en-IN" sz="1800" kern="0" spc="-90" dirty="0"/>
              <a:t>High availability</a:t>
            </a:r>
          </a:p>
          <a:p>
            <a:pPr marL="355600" indent="-342900">
              <a:spcBef>
                <a:spcPts val="100"/>
              </a:spcBef>
              <a:buFontTx/>
              <a:buChar char="-"/>
            </a:pPr>
            <a:r>
              <a:rPr lang="en-IN" sz="1800" kern="0" spc="-90" dirty="0"/>
              <a:t>Encryption</a:t>
            </a:r>
          </a:p>
          <a:p>
            <a:pPr marL="355600" indent="-342900">
              <a:spcBef>
                <a:spcPts val="100"/>
              </a:spcBef>
              <a:buFontTx/>
              <a:buChar char="-"/>
            </a:pPr>
            <a:endParaRPr lang="en-IN" sz="1800" kern="0" dirty="0"/>
          </a:p>
        </p:txBody>
      </p:sp>
      <p:pic>
        <p:nvPicPr>
          <p:cNvPr id="6" name="Picture 5">
            <a:extLst>
              <a:ext uri="{FF2B5EF4-FFF2-40B4-BE49-F238E27FC236}">
                <a16:creationId xmlns:a16="http://schemas.microsoft.com/office/drawing/2014/main" id="{83FB7D75-183F-4D47-9DC8-14122DA8A58F}"/>
              </a:ext>
            </a:extLst>
          </p:cNvPr>
          <p:cNvPicPr>
            <a:picLocks noChangeAspect="1"/>
          </p:cNvPicPr>
          <p:nvPr/>
        </p:nvPicPr>
        <p:blipFill>
          <a:blip r:embed="rId2"/>
          <a:stretch>
            <a:fillRect/>
          </a:stretch>
        </p:blipFill>
        <p:spPr>
          <a:xfrm>
            <a:off x="266700" y="784798"/>
            <a:ext cx="8610600" cy="3962400"/>
          </a:xfrm>
          <a:prstGeom prst="rect">
            <a:avLst/>
          </a:prstGeom>
        </p:spPr>
      </p:pic>
    </p:spTree>
    <p:extLst>
      <p:ext uri="{BB962C8B-B14F-4D97-AF65-F5344CB8AC3E}">
        <p14:creationId xmlns:p14="http://schemas.microsoft.com/office/powerpoint/2010/main" val="529818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81000"/>
            <a:ext cx="5560060" cy="505267"/>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Load Balancing</a:t>
            </a:r>
            <a:endParaRPr sz="3200" dirty="0"/>
          </a:p>
        </p:txBody>
      </p:sp>
      <p:pic>
        <p:nvPicPr>
          <p:cNvPr id="4" name="Picture 3">
            <a:extLst>
              <a:ext uri="{FF2B5EF4-FFF2-40B4-BE49-F238E27FC236}">
                <a16:creationId xmlns:a16="http://schemas.microsoft.com/office/drawing/2014/main" id="{A490FDC7-AD72-4CF8-B04F-270680219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669" y="1156148"/>
            <a:ext cx="5788661" cy="3549841"/>
          </a:xfrm>
          <a:prstGeom prst="rect">
            <a:avLst/>
          </a:prstGeom>
        </p:spPr>
      </p:pic>
      <p:sp>
        <p:nvSpPr>
          <p:cNvPr id="3" name="Rectangle 2">
            <a:extLst>
              <a:ext uri="{FF2B5EF4-FFF2-40B4-BE49-F238E27FC236}">
                <a16:creationId xmlns:a16="http://schemas.microsoft.com/office/drawing/2014/main" id="{C0F6E1C1-1BE3-4FDD-9F5D-634CAA98CD67}"/>
              </a:ext>
            </a:extLst>
          </p:cNvPr>
          <p:cNvSpPr/>
          <p:nvPr/>
        </p:nvSpPr>
        <p:spPr>
          <a:xfrm>
            <a:off x="1379946" y="4987854"/>
            <a:ext cx="7086600" cy="1200329"/>
          </a:xfrm>
          <a:prstGeom prst="rect">
            <a:avLst/>
          </a:prstGeom>
        </p:spPr>
        <p:txBody>
          <a:bodyPr wrap="square">
            <a:spAutoFit/>
          </a:bodyPr>
          <a:lstStyle/>
          <a:p>
            <a:r>
              <a:rPr lang="en-IN" dirty="0">
                <a:solidFill>
                  <a:srgbClr val="555555"/>
                </a:solidFill>
                <a:latin typeface="arial" panose="020B0604020202020204" pitchFamily="34" charset="0"/>
              </a:rPr>
              <a:t>Techniques used by </a:t>
            </a:r>
            <a:r>
              <a:rPr lang="en-IN" dirty="0" err="1">
                <a:solidFill>
                  <a:srgbClr val="555555"/>
                </a:solidFill>
                <a:latin typeface="arial" panose="020B0604020202020204" pitchFamily="34" charset="0"/>
              </a:rPr>
              <a:t>nginx</a:t>
            </a:r>
            <a:r>
              <a:rPr lang="en-IN" dirty="0">
                <a:solidFill>
                  <a:srgbClr val="555555"/>
                </a:solidFill>
                <a:latin typeface="arial" panose="020B0604020202020204" pitchFamily="34" charset="0"/>
              </a:rPr>
              <a:t> for </a:t>
            </a:r>
            <a:r>
              <a:rPr lang="en-IN">
                <a:solidFill>
                  <a:srgbClr val="555555"/>
                </a:solidFill>
                <a:latin typeface="arial" panose="020B0604020202020204" pitchFamily="34" charset="0"/>
              </a:rPr>
              <a:t>load balancing :-</a:t>
            </a:r>
            <a:endParaRPr lang="en-IN" dirty="0">
              <a:solidFill>
                <a:srgbClr val="555555"/>
              </a:solidFill>
              <a:latin typeface="Open Sans"/>
            </a:endParaRPr>
          </a:p>
          <a:p>
            <a:pPr>
              <a:buFont typeface="Arial" panose="020B0604020202020204" pitchFamily="34" charset="0"/>
              <a:buChar char="•"/>
            </a:pPr>
            <a:r>
              <a:rPr lang="en-IN" dirty="0">
                <a:solidFill>
                  <a:srgbClr val="555555"/>
                </a:solidFill>
                <a:latin typeface="arial" panose="020B0604020202020204" pitchFamily="34" charset="0"/>
              </a:rPr>
              <a:t>Round-Robin.</a:t>
            </a:r>
            <a:endParaRPr lang="en-IN" dirty="0">
              <a:solidFill>
                <a:srgbClr val="555555"/>
              </a:solidFill>
              <a:latin typeface="Open Sans"/>
            </a:endParaRPr>
          </a:p>
          <a:p>
            <a:pPr>
              <a:buFont typeface="Arial" panose="020B0604020202020204" pitchFamily="34" charset="0"/>
              <a:buChar char="•"/>
            </a:pPr>
            <a:r>
              <a:rPr lang="en-IN" dirty="0">
                <a:solidFill>
                  <a:srgbClr val="555555"/>
                </a:solidFill>
                <a:latin typeface="arial" panose="020B0604020202020204" pitchFamily="34" charset="0"/>
              </a:rPr>
              <a:t>Least Connection.</a:t>
            </a:r>
            <a:endParaRPr lang="en-IN" dirty="0">
              <a:solidFill>
                <a:srgbClr val="555555"/>
              </a:solidFill>
              <a:latin typeface="Open Sans"/>
            </a:endParaRPr>
          </a:p>
          <a:p>
            <a:pPr>
              <a:buFont typeface="Arial" panose="020B0604020202020204" pitchFamily="34" charset="0"/>
              <a:buChar char="•"/>
            </a:pPr>
            <a:r>
              <a:rPr lang="en-IN" dirty="0">
                <a:solidFill>
                  <a:srgbClr val="555555"/>
                </a:solidFill>
                <a:latin typeface="arial" panose="020B0604020202020204" pitchFamily="34" charset="0"/>
              </a:rPr>
              <a:t>Hashing</a:t>
            </a:r>
            <a:endParaRPr lang="en-IN" b="0" i="0" dirty="0">
              <a:solidFill>
                <a:srgbClr val="555555"/>
              </a:solidFill>
              <a:effectLst/>
              <a:latin typeface="Open Sans"/>
            </a:endParaRPr>
          </a:p>
        </p:txBody>
      </p:sp>
    </p:spTree>
    <p:extLst>
      <p:ext uri="{BB962C8B-B14F-4D97-AF65-F5344CB8AC3E}">
        <p14:creationId xmlns:p14="http://schemas.microsoft.com/office/powerpoint/2010/main" val="446796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5874385" cy="513080"/>
          </a:xfrm>
          <a:prstGeom prst="rect">
            <a:avLst/>
          </a:prstGeom>
        </p:spPr>
        <p:txBody>
          <a:bodyPr vert="horz" wrap="square" lIns="0" tIns="12700" rIns="0" bIns="0" rtlCol="0">
            <a:spAutoFit/>
          </a:bodyPr>
          <a:lstStyle/>
          <a:p>
            <a:pPr marL="12700">
              <a:lnSpc>
                <a:spcPct val="100000"/>
              </a:lnSpc>
              <a:spcBef>
                <a:spcPts val="100"/>
              </a:spcBef>
            </a:pPr>
            <a:r>
              <a:rPr sz="3200" spc="-155" dirty="0">
                <a:solidFill>
                  <a:srgbClr val="11872B"/>
                </a:solidFill>
              </a:rPr>
              <a:t>Proxying </a:t>
            </a:r>
            <a:r>
              <a:rPr sz="3200" spc="-145" dirty="0">
                <a:solidFill>
                  <a:srgbClr val="11872B"/>
                </a:solidFill>
              </a:rPr>
              <a:t>to </a:t>
            </a:r>
            <a:r>
              <a:rPr sz="3200" spc="-155" dirty="0">
                <a:solidFill>
                  <a:srgbClr val="11872B"/>
                </a:solidFill>
              </a:rPr>
              <a:t>the </a:t>
            </a:r>
            <a:r>
              <a:rPr sz="3200" spc="-150" dirty="0">
                <a:solidFill>
                  <a:srgbClr val="11872B"/>
                </a:solidFill>
              </a:rPr>
              <a:t>upstream</a:t>
            </a:r>
            <a:r>
              <a:rPr sz="3200" spc="-375" dirty="0">
                <a:solidFill>
                  <a:srgbClr val="11872B"/>
                </a:solidFill>
              </a:rPr>
              <a:t> </a:t>
            </a:r>
            <a:r>
              <a:rPr sz="3200" spc="-70" dirty="0">
                <a:solidFill>
                  <a:srgbClr val="11872B"/>
                </a:solidFill>
              </a:rPr>
              <a:t>block</a:t>
            </a:r>
            <a:endParaRPr sz="3200"/>
          </a:p>
        </p:txBody>
      </p:sp>
      <p:grpSp>
        <p:nvGrpSpPr>
          <p:cNvPr id="3" name="object 3"/>
          <p:cNvGrpSpPr/>
          <p:nvPr/>
        </p:nvGrpSpPr>
        <p:grpSpPr>
          <a:xfrm>
            <a:off x="189910" y="1623631"/>
            <a:ext cx="7506290" cy="3481769"/>
            <a:chOff x="189910" y="1623631"/>
            <a:chExt cx="8714740" cy="4317365"/>
          </a:xfrm>
        </p:grpSpPr>
        <p:sp>
          <p:nvSpPr>
            <p:cNvPr id="4" name="object 4"/>
            <p:cNvSpPr/>
            <p:nvPr/>
          </p:nvSpPr>
          <p:spPr>
            <a:xfrm>
              <a:off x="496792" y="1774177"/>
              <a:ext cx="8190001" cy="413823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18485" y="1652206"/>
              <a:ext cx="8657590" cy="1324610"/>
            </a:xfrm>
            <a:custGeom>
              <a:avLst/>
              <a:gdLst/>
              <a:ahLst/>
              <a:cxnLst/>
              <a:rect l="l" t="t" r="r" b="b"/>
              <a:pathLst>
                <a:path w="8657590" h="1324610">
                  <a:moveTo>
                    <a:pt x="0" y="220753"/>
                  </a:moveTo>
                  <a:lnTo>
                    <a:pt x="4484" y="176263"/>
                  </a:lnTo>
                  <a:lnTo>
                    <a:pt x="17347" y="134825"/>
                  </a:lnTo>
                  <a:lnTo>
                    <a:pt x="37701" y="97327"/>
                  </a:lnTo>
                  <a:lnTo>
                    <a:pt x="64657" y="64656"/>
                  </a:lnTo>
                  <a:lnTo>
                    <a:pt x="97327" y="37701"/>
                  </a:lnTo>
                  <a:lnTo>
                    <a:pt x="134825" y="17347"/>
                  </a:lnTo>
                  <a:lnTo>
                    <a:pt x="176263" y="4484"/>
                  </a:lnTo>
                  <a:lnTo>
                    <a:pt x="220752" y="0"/>
                  </a:lnTo>
                  <a:lnTo>
                    <a:pt x="8436763" y="0"/>
                  </a:lnTo>
                  <a:lnTo>
                    <a:pt x="8481254" y="4484"/>
                  </a:lnTo>
                  <a:lnTo>
                    <a:pt x="8522692" y="17347"/>
                  </a:lnTo>
                  <a:lnTo>
                    <a:pt x="8560191" y="37701"/>
                  </a:lnTo>
                  <a:lnTo>
                    <a:pt x="8592863" y="64656"/>
                  </a:lnTo>
                  <a:lnTo>
                    <a:pt x="8619820" y="97327"/>
                  </a:lnTo>
                  <a:lnTo>
                    <a:pt x="8640174" y="134825"/>
                  </a:lnTo>
                  <a:lnTo>
                    <a:pt x="8653038" y="176263"/>
                  </a:lnTo>
                  <a:lnTo>
                    <a:pt x="8657523" y="220753"/>
                  </a:lnTo>
                  <a:lnTo>
                    <a:pt x="8657523" y="1103739"/>
                  </a:lnTo>
                  <a:lnTo>
                    <a:pt x="8653038" y="1148229"/>
                  </a:lnTo>
                  <a:lnTo>
                    <a:pt x="8640174" y="1189666"/>
                  </a:lnTo>
                  <a:lnTo>
                    <a:pt x="8619820" y="1227164"/>
                  </a:lnTo>
                  <a:lnTo>
                    <a:pt x="8592863" y="1259834"/>
                  </a:lnTo>
                  <a:lnTo>
                    <a:pt x="8560191" y="1286789"/>
                  </a:lnTo>
                  <a:lnTo>
                    <a:pt x="8522692" y="1307142"/>
                  </a:lnTo>
                  <a:lnTo>
                    <a:pt x="8481254" y="1320004"/>
                  </a:lnTo>
                  <a:lnTo>
                    <a:pt x="8436763" y="1324489"/>
                  </a:lnTo>
                  <a:lnTo>
                    <a:pt x="220752" y="1324489"/>
                  </a:lnTo>
                  <a:lnTo>
                    <a:pt x="176263" y="1320004"/>
                  </a:lnTo>
                  <a:lnTo>
                    <a:pt x="134825" y="1307142"/>
                  </a:lnTo>
                  <a:lnTo>
                    <a:pt x="97327" y="1286789"/>
                  </a:lnTo>
                  <a:lnTo>
                    <a:pt x="64657" y="1259834"/>
                  </a:lnTo>
                  <a:lnTo>
                    <a:pt x="37701" y="1227164"/>
                  </a:lnTo>
                  <a:lnTo>
                    <a:pt x="17347" y="1189666"/>
                  </a:lnTo>
                  <a:lnTo>
                    <a:pt x="4484" y="1148229"/>
                  </a:lnTo>
                  <a:lnTo>
                    <a:pt x="0" y="1103739"/>
                  </a:lnTo>
                  <a:lnTo>
                    <a:pt x="0" y="220753"/>
                  </a:lnTo>
                  <a:close/>
                </a:path>
              </a:pathLst>
            </a:custGeom>
            <a:ln w="57149">
              <a:solidFill>
                <a:srgbClr val="F2A900"/>
              </a:solidFill>
            </a:ln>
          </p:spPr>
          <p:txBody>
            <a:bodyPr wrap="square" lIns="0" tIns="0" rIns="0" bIns="0" rtlCol="0"/>
            <a:lstStyle/>
            <a:p>
              <a:endParaRPr/>
            </a:p>
          </p:txBody>
        </p:sp>
        <p:sp>
          <p:nvSpPr>
            <p:cNvPr id="6" name="object 6"/>
            <p:cNvSpPr/>
            <p:nvPr/>
          </p:nvSpPr>
          <p:spPr>
            <a:xfrm>
              <a:off x="218485" y="3208820"/>
              <a:ext cx="8657590" cy="2703830"/>
            </a:xfrm>
            <a:custGeom>
              <a:avLst/>
              <a:gdLst/>
              <a:ahLst/>
              <a:cxnLst/>
              <a:rect l="l" t="t" r="r" b="b"/>
              <a:pathLst>
                <a:path w="8657590" h="2703829">
                  <a:moveTo>
                    <a:pt x="0" y="450607"/>
                  </a:moveTo>
                  <a:lnTo>
                    <a:pt x="2644" y="401509"/>
                  </a:lnTo>
                  <a:lnTo>
                    <a:pt x="10393" y="353941"/>
                  </a:lnTo>
                  <a:lnTo>
                    <a:pt x="22972" y="308180"/>
                  </a:lnTo>
                  <a:lnTo>
                    <a:pt x="40106" y="264501"/>
                  </a:lnTo>
                  <a:lnTo>
                    <a:pt x="61521" y="223177"/>
                  </a:lnTo>
                  <a:lnTo>
                    <a:pt x="86941" y="184484"/>
                  </a:lnTo>
                  <a:lnTo>
                    <a:pt x="116091" y="148697"/>
                  </a:lnTo>
                  <a:lnTo>
                    <a:pt x="148697" y="116091"/>
                  </a:lnTo>
                  <a:lnTo>
                    <a:pt x="184484" y="86941"/>
                  </a:lnTo>
                  <a:lnTo>
                    <a:pt x="223177" y="61521"/>
                  </a:lnTo>
                  <a:lnTo>
                    <a:pt x="264501" y="40106"/>
                  </a:lnTo>
                  <a:lnTo>
                    <a:pt x="308180" y="22972"/>
                  </a:lnTo>
                  <a:lnTo>
                    <a:pt x="353941" y="10393"/>
                  </a:lnTo>
                  <a:lnTo>
                    <a:pt x="401508" y="2644"/>
                  </a:lnTo>
                  <a:lnTo>
                    <a:pt x="450607" y="0"/>
                  </a:lnTo>
                  <a:lnTo>
                    <a:pt x="8206914" y="0"/>
                  </a:lnTo>
                  <a:lnTo>
                    <a:pt x="8256012" y="2644"/>
                  </a:lnTo>
                  <a:lnTo>
                    <a:pt x="8303578" y="10393"/>
                  </a:lnTo>
                  <a:lnTo>
                    <a:pt x="8349339" y="22972"/>
                  </a:lnTo>
                  <a:lnTo>
                    <a:pt x="8393019" y="40106"/>
                  </a:lnTo>
                  <a:lnTo>
                    <a:pt x="8434343" y="61521"/>
                  </a:lnTo>
                  <a:lnTo>
                    <a:pt x="8473036" y="86941"/>
                  </a:lnTo>
                  <a:lnTo>
                    <a:pt x="8508823" y="116091"/>
                  </a:lnTo>
                  <a:lnTo>
                    <a:pt x="8541429" y="148697"/>
                  </a:lnTo>
                  <a:lnTo>
                    <a:pt x="8570580" y="184484"/>
                  </a:lnTo>
                  <a:lnTo>
                    <a:pt x="8596001" y="223177"/>
                  </a:lnTo>
                  <a:lnTo>
                    <a:pt x="8617416" y="264501"/>
                  </a:lnTo>
                  <a:lnTo>
                    <a:pt x="8634550" y="308180"/>
                  </a:lnTo>
                  <a:lnTo>
                    <a:pt x="8647130" y="353941"/>
                  </a:lnTo>
                  <a:lnTo>
                    <a:pt x="8654879" y="401509"/>
                  </a:lnTo>
                  <a:lnTo>
                    <a:pt x="8657523" y="450607"/>
                  </a:lnTo>
                  <a:lnTo>
                    <a:pt x="8657523" y="2252988"/>
                  </a:lnTo>
                  <a:lnTo>
                    <a:pt x="8654879" y="2302086"/>
                  </a:lnTo>
                  <a:lnTo>
                    <a:pt x="8647130" y="2349652"/>
                  </a:lnTo>
                  <a:lnTo>
                    <a:pt x="8634550" y="2395412"/>
                  </a:lnTo>
                  <a:lnTo>
                    <a:pt x="8617416" y="2439091"/>
                  </a:lnTo>
                  <a:lnTo>
                    <a:pt x="8596001" y="2480414"/>
                  </a:lnTo>
                  <a:lnTo>
                    <a:pt x="8570580" y="2519106"/>
                  </a:lnTo>
                  <a:lnTo>
                    <a:pt x="8541429" y="2554893"/>
                  </a:lnTo>
                  <a:lnTo>
                    <a:pt x="8508823" y="2587498"/>
                  </a:lnTo>
                  <a:lnTo>
                    <a:pt x="8473036" y="2616648"/>
                  </a:lnTo>
                  <a:lnTo>
                    <a:pt x="8434343" y="2642068"/>
                  </a:lnTo>
                  <a:lnTo>
                    <a:pt x="8393019" y="2663482"/>
                  </a:lnTo>
                  <a:lnTo>
                    <a:pt x="8349339" y="2680616"/>
                  </a:lnTo>
                  <a:lnTo>
                    <a:pt x="8303578" y="2693195"/>
                  </a:lnTo>
                  <a:lnTo>
                    <a:pt x="8256012" y="2700944"/>
                  </a:lnTo>
                  <a:lnTo>
                    <a:pt x="8206914" y="2703588"/>
                  </a:lnTo>
                  <a:lnTo>
                    <a:pt x="450607" y="2703588"/>
                  </a:lnTo>
                  <a:lnTo>
                    <a:pt x="401508" y="2700944"/>
                  </a:lnTo>
                  <a:lnTo>
                    <a:pt x="353941" y="2693195"/>
                  </a:lnTo>
                  <a:lnTo>
                    <a:pt x="308180" y="2680616"/>
                  </a:lnTo>
                  <a:lnTo>
                    <a:pt x="264501" y="2663482"/>
                  </a:lnTo>
                  <a:lnTo>
                    <a:pt x="223177" y="2642068"/>
                  </a:lnTo>
                  <a:lnTo>
                    <a:pt x="184484" y="2616648"/>
                  </a:lnTo>
                  <a:lnTo>
                    <a:pt x="148697" y="2587498"/>
                  </a:lnTo>
                  <a:lnTo>
                    <a:pt x="116091" y="2554893"/>
                  </a:lnTo>
                  <a:lnTo>
                    <a:pt x="86941" y="2519106"/>
                  </a:lnTo>
                  <a:lnTo>
                    <a:pt x="61521" y="2480414"/>
                  </a:lnTo>
                  <a:lnTo>
                    <a:pt x="40106" y="2439091"/>
                  </a:lnTo>
                  <a:lnTo>
                    <a:pt x="22972" y="2395412"/>
                  </a:lnTo>
                  <a:lnTo>
                    <a:pt x="10393" y="2349652"/>
                  </a:lnTo>
                  <a:lnTo>
                    <a:pt x="2644" y="2302086"/>
                  </a:lnTo>
                  <a:lnTo>
                    <a:pt x="0" y="2252988"/>
                  </a:lnTo>
                  <a:lnTo>
                    <a:pt x="0" y="450607"/>
                  </a:lnTo>
                  <a:close/>
                </a:path>
              </a:pathLst>
            </a:custGeom>
            <a:ln w="57149">
              <a:solidFill>
                <a:srgbClr val="F2A900"/>
              </a:solidFill>
            </a:ln>
          </p:spPr>
          <p:txBody>
            <a:bodyPr wrap="square" lIns="0" tIns="0" rIns="0" bIns="0" rtlCol="0"/>
            <a:lstStyle/>
            <a:p>
              <a:endParaRPr/>
            </a:p>
          </p:txBody>
        </p:sp>
      </p:grpSp>
    </p:spTree>
    <p:extLst>
      <p:ext uri="{BB962C8B-B14F-4D97-AF65-F5344CB8AC3E}">
        <p14:creationId xmlns:p14="http://schemas.microsoft.com/office/powerpoint/2010/main" val="3443897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4990465" cy="513080"/>
          </a:xfrm>
          <a:prstGeom prst="rect">
            <a:avLst/>
          </a:prstGeom>
        </p:spPr>
        <p:txBody>
          <a:bodyPr vert="horz" wrap="square" lIns="0" tIns="12700" rIns="0" bIns="0" rtlCol="0">
            <a:spAutoFit/>
          </a:bodyPr>
          <a:lstStyle/>
          <a:p>
            <a:pPr marL="12700">
              <a:lnSpc>
                <a:spcPct val="100000"/>
              </a:lnSpc>
              <a:spcBef>
                <a:spcPts val="100"/>
              </a:spcBef>
            </a:pPr>
            <a:r>
              <a:rPr sz="3200" spc="-110" dirty="0">
                <a:solidFill>
                  <a:srgbClr val="11872B"/>
                </a:solidFill>
              </a:rPr>
              <a:t>Specifying </a:t>
            </a:r>
            <a:r>
              <a:rPr sz="3200" spc="-150" dirty="0">
                <a:solidFill>
                  <a:srgbClr val="11872B"/>
                </a:solidFill>
              </a:rPr>
              <a:t>server</a:t>
            </a:r>
            <a:r>
              <a:rPr sz="3200" spc="-345" dirty="0">
                <a:solidFill>
                  <a:srgbClr val="11872B"/>
                </a:solidFill>
              </a:rPr>
              <a:t> </a:t>
            </a:r>
            <a:r>
              <a:rPr sz="3200" spc="-155" dirty="0">
                <a:solidFill>
                  <a:srgbClr val="11872B"/>
                </a:solidFill>
              </a:rPr>
              <a:t>priorities</a:t>
            </a:r>
            <a:endParaRPr sz="3200"/>
          </a:p>
        </p:txBody>
      </p:sp>
      <p:sp>
        <p:nvSpPr>
          <p:cNvPr id="3" name="object 3"/>
          <p:cNvSpPr txBox="1"/>
          <p:nvPr/>
        </p:nvSpPr>
        <p:spPr>
          <a:xfrm>
            <a:off x="535940" y="1557020"/>
            <a:ext cx="7466330" cy="1522595"/>
          </a:xfrm>
          <a:prstGeom prst="rect">
            <a:avLst/>
          </a:prstGeom>
        </p:spPr>
        <p:txBody>
          <a:bodyPr vert="horz" wrap="square" lIns="0" tIns="107314" rIns="0" bIns="0" rtlCol="0">
            <a:spAutoFit/>
          </a:bodyPr>
          <a:lstStyle/>
          <a:p>
            <a:pPr marL="355600" marR="389890" indent="-342900">
              <a:lnSpc>
                <a:spcPct val="79200"/>
              </a:lnSpc>
              <a:spcBef>
                <a:spcPts val="844"/>
              </a:spcBef>
              <a:buFont typeface="Arial"/>
              <a:buChar char="•"/>
              <a:tabLst>
                <a:tab pos="354965" algn="l"/>
                <a:tab pos="355600" algn="l"/>
              </a:tabLst>
            </a:pPr>
            <a:r>
              <a:rPr sz="2000" spc="-120" dirty="0">
                <a:latin typeface="DejaVu Sans"/>
                <a:cs typeface="DejaVu Sans"/>
              </a:rPr>
              <a:t>By </a:t>
            </a:r>
            <a:r>
              <a:rPr sz="2000" spc="-135" dirty="0">
                <a:latin typeface="DejaVu Sans"/>
                <a:cs typeface="DejaVu Sans"/>
              </a:rPr>
              <a:t>default, </a:t>
            </a:r>
            <a:r>
              <a:rPr sz="2000" spc="-95" dirty="0">
                <a:latin typeface="DejaVu Sans"/>
                <a:cs typeface="DejaVu Sans"/>
              </a:rPr>
              <a:t>all </a:t>
            </a:r>
            <a:r>
              <a:rPr sz="2000" spc="-135" dirty="0">
                <a:latin typeface="DejaVu Sans"/>
                <a:cs typeface="DejaVu Sans"/>
              </a:rPr>
              <a:t>servers deﬁned </a:t>
            </a:r>
            <a:r>
              <a:rPr sz="2000" spc="-180" dirty="0">
                <a:latin typeface="DejaVu Sans"/>
                <a:cs typeface="DejaVu Sans"/>
              </a:rPr>
              <a:t>in </a:t>
            </a:r>
            <a:r>
              <a:rPr sz="2000" spc="-145" dirty="0">
                <a:latin typeface="DejaVu Sans"/>
                <a:cs typeface="DejaVu Sans"/>
              </a:rPr>
              <a:t>the  </a:t>
            </a:r>
            <a:r>
              <a:rPr sz="2000" spc="-140" dirty="0">
                <a:latin typeface="DejaVu Sans"/>
                <a:cs typeface="DejaVu Sans"/>
              </a:rPr>
              <a:t>upstream </a:t>
            </a:r>
            <a:r>
              <a:rPr sz="2000" spc="-65" dirty="0">
                <a:latin typeface="DejaVu Sans"/>
                <a:cs typeface="DejaVu Sans"/>
              </a:rPr>
              <a:t>block </a:t>
            </a:r>
            <a:r>
              <a:rPr sz="2000" spc="-155" dirty="0">
                <a:latin typeface="DejaVu Sans"/>
                <a:cs typeface="DejaVu Sans"/>
              </a:rPr>
              <a:t>are </a:t>
            </a:r>
            <a:r>
              <a:rPr sz="2000" spc="-140" dirty="0">
                <a:latin typeface="DejaVu Sans"/>
                <a:cs typeface="DejaVu Sans"/>
              </a:rPr>
              <a:t>treated with</a:t>
            </a:r>
            <a:r>
              <a:rPr sz="2000" spc="-560" dirty="0">
                <a:latin typeface="DejaVu Sans"/>
                <a:cs typeface="DejaVu Sans"/>
              </a:rPr>
              <a:t> </a:t>
            </a:r>
            <a:r>
              <a:rPr lang="en-IN" sz="2000" spc="-560" dirty="0">
                <a:latin typeface="DejaVu Sans"/>
                <a:cs typeface="DejaVu Sans"/>
              </a:rPr>
              <a:t>   </a:t>
            </a:r>
            <a:r>
              <a:rPr sz="2000" spc="-100" dirty="0">
                <a:latin typeface="DejaVu Sans"/>
                <a:cs typeface="DejaVu Sans"/>
              </a:rPr>
              <a:t>equal </a:t>
            </a:r>
            <a:r>
              <a:rPr sz="2000" spc="-150" dirty="0">
                <a:latin typeface="DejaVu Sans"/>
                <a:cs typeface="DejaVu Sans"/>
              </a:rPr>
              <a:t>priority</a:t>
            </a:r>
            <a:r>
              <a:rPr lang="en-IN" sz="2000" spc="-150" dirty="0">
                <a:latin typeface="DejaVu Sans"/>
                <a:cs typeface="DejaVu Sans"/>
              </a:rPr>
              <a:t>.</a:t>
            </a:r>
          </a:p>
          <a:p>
            <a:pPr marL="355600" marR="389890" indent="-342900">
              <a:lnSpc>
                <a:spcPct val="79200"/>
              </a:lnSpc>
              <a:spcBef>
                <a:spcPts val="844"/>
              </a:spcBef>
              <a:buFont typeface="Arial"/>
              <a:buChar char="•"/>
              <a:tabLst>
                <a:tab pos="354965" algn="l"/>
                <a:tab pos="355600" algn="l"/>
              </a:tabLst>
            </a:pPr>
            <a:endParaRPr sz="2000" dirty="0">
              <a:latin typeface="DejaVu Sans"/>
              <a:cs typeface="DejaVu Sans"/>
            </a:endParaRPr>
          </a:p>
          <a:p>
            <a:pPr marL="355600" marR="5080" indent="-342900">
              <a:lnSpc>
                <a:spcPct val="80300"/>
              </a:lnSpc>
              <a:spcBef>
                <a:spcPts val="730"/>
              </a:spcBef>
              <a:buFont typeface="Arial"/>
              <a:buChar char="•"/>
              <a:tabLst>
                <a:tab pos="354965" algn="l"/>
                <a:tab pos="355600" algn="l"/>
              </a:tabLst>
            </a:pPr>
            <a:r>
              <a:rPr sz="2000" spc="-55" dirty="0">
                <a:latin typeface="DejaVu Sans"/>
                <a:cs typeface="DejaVu Sans"/>
              </a:rPr>
              <a:t>Use </a:t>
            </a:r>
            <a:r>
              <a:rPr sz="2000" spc="-145" dirty="0">
                <a:latin typeface="DejaVu Sans"/>
                <a:cs typeface="DejaVu Sans"/>
              </a:rPr>
              <a:t>the </a:t>
            </a:r>
            <a:r>
              <a:rPr sz="2000" b="1" spc="80" dirty="0">
                <a:latin typeface="Trebuchet MS"/>
                <a:cs typeface="Trebuchet MS"/>
              </a:rPr>
              <a:t>weight </a:t>
            </a:r>
            <a:r>
              <a:rPr sz="2000" spc="-155" dirty="0">
                <a:latin typeface="DejaVu Sans"/>
                <a:cs typeface="DejaVu Sans"/>
              </a:rPr>
              <a:t>parameter </a:t>
            </a:r>
            <a:r>
              <a:rPr sz="2000" spc="-135" dirty="0">
                <a:latin typeface="DejaVu Sans"/>
                <a:cs typeface="DejaVu Sans"/>
              </a:rPr>
              <a:t>to indicate </a:t>
            </a:r>
            <a:r>
              <a:rPr sz="2000" spc="-195" dirty="0">
                <a:latin typeface="DejaVu Sans"/>
                <a:cs typeface="DejaVu Sans"/>
              </a:rPr>
              <a:t>a  </a:t>
            </a:r>
            <a:r>
              <a:rPr sz="2000" spc="-145" dirty="0">
                <a:latin typeface="DejaVu Sans"/>
                <a:cs typeface="DejaVu Sans"/>
              </a:rPr>
              <a:t>higher</a:t>
            </a:r>
            <a:r>
              <a:rPr sz="2000" spc="-260" dirty="0">
                <a:latin typeface="DejaVu Sans"/>
                <a:cs typeface="DejaVu Sans"/>
              </a:rPr>
              <a:t> </a:t>
            </a:r>
            <a:r>
              <a:rPr sz="2000" spc="-120" dirty="0">
                <a:latin typeface="DejaVu Sans"/>
                <a:cs typeface="DejaVu Sans"/>
              </a:rPr>
              <a:t>or</a:t>
            </a:r>
            <a:r>
              <a:rPr sz="2000" spc="-254" dirty="0">
                <a:latin typeface="DejaVu Sans"/>
                <a:cs typeface="DejaVu Sans"/>
              </a:rPr>
              <a:t> </a:t>
            </a:r>
            <a:r>
              <a:rPr sz="2000" spc="-90" dirty="0">
                <a:latin typeface="DejaVu Sans"/>
                <a:cs typeface="DejaVu Sans"/>
              </a:rPr>
              <a:t>lower</a:t>
            </a:r>
            <a:r>
              <a:rPr sz="2000" spc="-345" dirty="0">
                <a:latin typeface="DejaVu Sans"/>
                <a:cs typeface="DejaVu Sans"/>
              </a:rPr>
              <a:t> </a:t>
            </a:r>
            <a:r>
              <a:rPr sz="2000" spc="-125" dirty="0">
                <a:latin typeface="DejaVu Sans"/>
                <a:cs typeface="DejaVu Sans"/>
              </a:rPr>
              <a:t>weighting</a:t>
            </a:r>
            <a:r>
              <a:rPr sz="2000" spc="-190" dirty="0">
                <a:latin typeface="DejaVu Sans"/>
                <a:cs typeface="DejaVu Sans"/>
              </a:rPr>
              <a:t> </a:t>
            </a:r>
            <a:r>
              <a:rPr sz="2000" spc="-95" dirty="0">
                <a:latin typeface="DejaVu Sans"/>
                <a:cs typeface="DejaVu Sans"/>
              </a:rPr>
              <a:t>for</a:t>
            </a:r>
            <a:r>
              <a:rPr sz="2000" spc="-260" dirty="0">
                <a:latin typeface="DejaVu Sans"/>
                <a:cs typeface="DejaVu Sans"/>
              </a:rPr>
              <a:t> </a:t>
            </a:r>
            <a:r>
              <a:rPr sz="2000" spc="-195" dirty="0">
                <a:latin typeface="DejaVu Sans"/>
                <a:cs typeface="DejaVu Sans"/>
              </a:rPr>
              <a:t>a</a:t>
            </a:r>
            <a:r>
              <a:rPr sz="2000" spc="-190" dirty="0">
                <a:latin typeface="DejaVu Sans"/>
                <a:cs typeface="DejaVu Sans"/>
              </a:rPr>
              <a:t> </a:t>
            </a:r>
            <a:r>
              <a:rPr sz="2000" spc="-135" dirty="0">
                <a:latin typeface="DejaVu Sans"/>
                <a:cs typeface="DejaVu Sans"/>
              </a:rPr>
              <a:t>particular </a:t>
            </a:r>
            <a:r>
              <a:rPr sz="2000" spc="-140" dirty="0">
                <a:latin typeface="DejaVu Sans"/>
                <a:cs typeface="DejaVu Sans"/>
              </a:rPr>
              <a:t>server</a:t>
            </a:r>
            <a:r>
              <a:rPr lang="en-IN" sz="2000" spc="-140" dirty="0">
                <a:latin typeface="DejaVu Sans"/>
                <a:cs typeface="DejaVu Sans"/>
              </a:rPr>
              <a:t>.</a:t>
            </a:r>
            <a:endParaRPr sz="2000" dirty="0">
              <a:latin typeface="DejaVu Sans"/>
              <a:cs typeface="DejaVu Sans"/>
            </a:endParaRPr>
          </a:p>
        </p:txBody>
      </p:sp>
      <p:sp>
        <p:nvSpPr>
          <p:cNvPr id="4" name="object 4"/>
          <p:cNvSpPr txBox="1"/>
          <p:nvPr/>
        </p:nvSpPr>
        <p:spPr>
          <a:xfrm>
            <a:off x="457200" y="4489208"/>
            <a:ext cx="8229600" cy="1839595"/>
          </a:xfrm>
          <a:prstGeom prst="rect">
            <a:avLst/>
          </a:prstGeom>
          <a:solidFill>
            <a:srgbClr val="B5B5B5"/>
          </a:solidFill>
          <a:ln w="9524">
            <a:solidFill>
              <a:srgbClr val="000000"/>
            </a:solidFill>
          </a:ln>
        </p:spPr>
        <p:txBody>
          <a:bodyPr vert="horz" wrap="square" lIns="0" tIns="0" rIns="0" bIns="0" rtlCol="0">
            <a:spAutoFit/>
          </a:bodyPr>
          <a:lstStyle/>
          <a:p>
            <a:pPr marL="91440" algn="just">
              <a:lnSpc>
                <a:spcPts val="2555"/>
              </a:lnSpc>
            </a:pPr>
            <a:r>
              <a:rPr sz="2200" spc="-5" dirty="0">
                <a:latin typeface="Courier New"/>
                <a:cs typeface="Courier New"/>
              </a:rPr>
              <a:t>upstream </a:t>
            </a:r>
            <a:r>
              <a:rPr sz="2200" dirty="0">
                <a:latin typeface="Courier New"/>
                <a:cs typeface="Courier New"/>
              </a:rPr>
              <a:t>myServers</a:t>
            </a:r>
            <a:r>
              <a:rPr sz="2200" spc="-5" dirty="0">
                <a:latin typeface="Courier New"/>
                <a:cs typeface="Courier New"/>
              </a:rPr>
              <a:t> </a:t>
            </a:r>
            <a:r>
              <a:rPr sz="2200" dirty="0">
                <a:latin typeface="Courier New"/>
                <a:cs typeface="Courier New"/>
              </a:rPr>
              <a:t>{</a:t>
            </a:r>
            <a:endParaRPr sz="2200">
              <a:latin typeface="Courier New"/>
              <a:cs typeface="Courier New"/>
            </a:endParaRPr>
          </a:p>
          <a:p>
            <a:pPr marL="548640" marR="2475865" algn="just">
              <a:lnSpc>
                <a:spcPts val="2600"/>
              </a:lnSpc>
              <a:spcBef>
                <a:spcPts val="110"/>
              </a:spcBef>
            </a:pPr>
            <a:r>
              <a:rPr sz="2200" spc="-5" dirty="0">
                <a:latin typeface="Courier New"/>
                <a:cs typeface="Courier New"/>
              </a:rPr>
              <a:t>server backend.server1 weight=5  server backend.server2 weight=3  server backend.server3</a:t>
            </a:r>
            <a:r>
              <a:rPr sz="2200" spc="-90" dirty="0">
                <a:latin typeface="Courier New"/>
                <a:cs typeface="Courier New"/>
              </a:rPr>
              <a:t> </a:t>
            </a:r>
            <a:r>
              <a:rPr sz="2200" spc="-5" dirty="0">
                <a:latin typeface="Courier New"/>
                <a:cs typeface="Courier New"/>
              </a:rPr>
              <a:t>weight=2</a:t>
            </a:r>
            <a:endParaRPr sz="2200">
              <a:latin typeface="Courier New"/>
              <a:cs typeface="Courier New"/>
            </a:endParaRPr>
          </a:p>
          <a:p>
            <a:pPr marL="91440">
              <a:lnSpc>
                <a:spcPts val="2620"/>
              </a:lnSpc>
            </a:pPr>
            <a:r>
              <a:rPr sz="2200" dirty="0">
                <a:latin typeface="Courier New"/>
                <a:cs typeface="Courier New"/>
              </a:rPr>
              <a:t>}</a:t>
            </a:r>
            <a:endParaRPr sz="2200">
              <a:latin typeface="Courier New"/>
              <a:cs typeface="Courier New"/>
            </a:endParaRPr>
          </a:p>
        </p:txBody>
      </p:sp>
    </p:spTree>
    <p:extLst>
      <p:ext uri="{BB962C8B-B14F-4D97-AF65-F5344CB8AC3E}">
        <p14:creationId xmlns:p14="http://schemas.microsoft.com/office/powerpoint/2010/main" val="1614953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505267"/>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Lab  : Reverse proxy</a:t>
            </a:r>
            <a:endParaRPr sz="3200" dirty="0"/>
          </a:p>
        </p:txBody>
      </p:sp>
    </p:spTree>
    <p:extLst>
      <p:ext uri="{BB962C8B-B14F-4D97-AF65-F5344CB8AC3E}">
        <p14:creationId xmlns:p14="http://schemas.microsoft.com/office/powerpoint/2010/main" val="2589166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394D6-2FBD-43AC-AC6C-D51ECCDF09E9}"/>
              </a:ext>
            </a:extLst>
          </p:cNvPr>
          <p:cNvPicPr>
            <a:picLocks noChangeAspect="1"/>
          </p:cNvPicPr>
          <p:nvPr/>
        </p:nvPicPr>
        <p:blipFill>
          <a:blip r:embed="rId2"/>
          <a:stretch>
            <a:fillRect/>
          </a:stretch>
        </p:blipFill>
        <p:spPr>
          <a:xfrm>
            <a:off x="1600200" y="2590800"/>
            <a:ext cx="5438775" cy="1524000"/>
          </a:xfrm>
          <a:prstGeom prst="rect">
            <a:avLst/>
          </a:prstGeom>
        </p:spPr>
      </p:pic>
    </p:spTree>
    <p:extLst>
      <p:ext uri="{BB962C8B-B14F-4D97-AF65-F5344CB8AC3E}">
        <p14:creationId xmlns:p14="http://schemas.microsoft.com/office/powerpoint/2010/main" val="247657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sz="2400">
              <a:latin typeface="+mj-lt"/>
            </a:endParaRPr>
          </a:p>
        </p:txBody>
      </p:sp>
      <p:sp>
        <p:nvSpPr>
          <p:cNvPr id="3" name="object 3"/>
          <p:cNvSpPr/>
          <p:nvPr/>
        </p:nvSpPr>
        <p:spPr>
          <a:xfrm>
            <a:off x="7042899" y="5887563"/>
            <a:ext cx="1458988" cy="335518"/>
          </a:xfrm>
          <a:prstGeom prst="rect">
            <a:avLst/>
          </a:prstGeom>
          <a:blipFill>
            <a:blip r:embed="rId3" cstate="print"/>
            <a:stretch>
              <a:fillRect/>
            </a:stretch>
          </a:blipFill>
        </p:spPr>
        <p:txBody>
          <a:bodyPr wrap="square" lIns="0" tIns="0" rIns="0" bIns="0" rtlCol="0"/>
          <a:lstStyle/>
          <a:p>
            <a:endParaRPr sz="2400">
              <a:latin typeface="+mj-lt"/>
            </a:endParaRPr>
          </a:p>
        </p:txBody>
      </p:sp>
      <p:sp>
        <p:nvSpPr>
          <p:cNvPr id="4" name="object 4"/>
          <p:cNvSpPr txBox="1">
            <a:spLocks noGrp="1"/>
          </p:cNvSpPr>
          <p:nvPr>
            <p:ph type="title"/>
          </p:nvPr>
        </p:nvSpPr>
        <p:spPr>
          <a:xfrm>
            <a:off x="990600" y="686978"/>
            <a:ext cx="2094864" cy="628377"/>
          </a:xfrm>
          <a:prstGeom prst="rect">
            <a:avLst/>
          </a:prstGeom>
        </p:spPr>
        <p:txBody>
          <a:bodyPr vert="horz" wrap="square" lIns="0" tIns="12700" rIns="0" bIns="0" rtlCol="0">
            <a:spAutoFit/>
          </a:bodyPr>
          <a:lstStyle/>
          <a:p>
            <a:pPr marL="12700">
              <a:lnSpc>
                <a:spcPct val="100000"/>
              </a:lnSpc>
              <a:spcBef>
                <a:spcPts val="100"/>
              </a:spcBef>
            </a:pPr>
            <a:r>
              <a:rPr sz="4000" spc="-90" dirty="0">
                <a:solidFill>
                  <a:srgbClr val="11872B"/>
                </a:solidFill>
                <a:latin typeface="+mj-lt"/>
              </a:rPr>
              <a:t>The</a:t>
            </a:r>
            <a:r>
              <a:rPr sz="4000" spc="-265" dirty="0">
                <a:solidFill>
                  <a:srgbClr val="11872B"/>
                </a:solidFill>
                <a:latin typeface="+mj-lt"/>
              </a:rPr>
              <a:t> </a:t>
            </a:r>
            <a:r>
              <a:rPr sz="4000" spc="-145" dirty="0">
                <a:solidFill>
                  <a:srgbClr val="11872B"/>
                </a:solidFill>
                <a:latin typeface="+mj-lt"/>
              </a:rPr>
              <a:t>origin</a:t>
            </a:r>
            <a:endParaRPr sz="4000" dirty="0">
              <a:latin typeface="+mj-lt"/>
            </a:endParaRPr>
          </a:p>
        </p:txBody>
      </p:sp>
      <p:sp>
        <p:nvSpPr>
          <p:cNvPr id="5" name="object 5"/>
          <p:cNvSpPr txBox="1"/>
          <p:nvPr/>
        </p:nvSpPr>
        <p:spPr>
          <a:xfrm>
            <a:off x="838200" y="2286000"/>
            <a:ext cx="7978026" cy="1644040"/>
          </a:xfrm>
          <a:prstGeom prst="rect">
            <a:avLst/>
          </a:prstGeom>
        </p:spPr>
        <p:txBody>
          <a:bodyPr vert="horz" wrap="square" lIns="0" tIns="33020" rIns="0" bIns="0" rtlCol="0">
            <a:spAutoFit/>
          </a:bodyPr>
          <a:lstStyle/>
          <a:p>
            <a:pPr marL="12700" marR="5080">
              <a:lnSpc>
                <a:spcPts val="2800"/>
              </a:lnSpc>
              <a:spcBef>
                <a:spcPts val="260"/>
              </a:spcBef>
            </a:pPr>
            <a:r>
              <a:rPr sz="2400" spc="-50" dirty="0">
                <a:latin typeface="+mj-lt"/>
                <a:cs typeface="DejaVu Sans"/>
              </a:rPr>
              <a:t>NGINX </a:t>
            </a:r>
            <a:r>
              <a:rPr sz="2400" spc="-90" dirty="0">
                <a:latin typeface="+mj-lt"/>
                <a:cs typeface="DejaVu Sans"/>
              </a:rPr>
              <a:t>development began </a:t>
            </a:r>
            <a:r>
              <a:rPr sz="2400" spc="-160" dirty="0">
                <a:latin typeface="+mj-lt"/>
                <a:cs typeface="DejaVu Sans"/>
              </a:rPr>
              <a:t>at</a:t>
            </a:r>
            <a:r>
              <a:rPr lang="en-IN" sz="2400" spc="-160" dirty="0">
                <a:latin typeface="+mj-lt"/>
                <a:cs typeface="DejaVu Sans"/>
              </a:rPr>
              <a:t>  </a:t>
            </a:r>
            <a:r>
              <a:rPr sz="2400" spc="-140" dirty="0">
                <a:latin typeface="+mj-lt"/>
                <a:cs typeface="DejaVu Sans"/>
              </a:rPr>
              <a:t>Rambler.ru </a:t>
            </a:r>
            <a:r>
              <a:rPr sz="2400" spc="-105" dirty="0">
                <a:latin typeface="+mj-lt"/>
                <a:cs typeface="DejaVu Sans"/>
              </a:rPr>
              <a:t>by </a:t>
            </a:r>
            <a:r>
              <a:rPr sz="2400" spc="-85" dirty="0">
                <a:latin typeface="+mj-lt"/>
                <a:cs typeface="DejaVu Sans"/>
              </a:rPr>
              <a:t>Igor </a:t>
            </a:r>
            <a:r>
              <a:rPr sz="2400" spc="-85" dirty="0">
                <a:latin typeface="+mj-lt"/>
              </a:rPr>
              <a:t>Sysoev to solve </a:t>
            </a:r>
            <a:r>
              <a:rPr sz="2400" b="1" i="1" u="sng" spc="-85" dirty="0">
                <a:latin typeface="+mj-lt"/>
              </a:rPr>
              <a:t>c10k problem</a:t>
            </a:r>
            <a:r>
              <a:rPr lang="en-IN" sz="2400" b="1" i="1" u="sng" spc="-85" dirty="0">
                <a:latin typeface="+mj-lt"/>
              </a:rPr>
              <a:t> </a:t>
            </a:r>
            <a:r>
              <a:rPr lang="en-IN" sz="2400" spc="-85" dirty="0">
                <a:latin typeface="+mj-lt"/>
              </a:rPr>
              <a:t>of concurrently handling ten thousand connections.</a:t>
            </a:r>
            <a:endParaRPr sz="2400" spc="-85" dirty="0">
              <a:latin typeface="+mj-lt"/>
            </a:endParaRPr>
          </a:p>
          <a:p>
            <a:pPr marL="927100" indent="-457834">
              <a:lnSpc>
                <a:spcPct val="100000"/>
              </a:lnSpc>
              <a:spcBef>
                <a:spcPts val="610"/>
              </a:spcBef>
              <a:buClr>
                <a:srgbClr val="898989"/>
              </a:buClr>
              <a:buFont typeface="Arial"/>
              <a:buChar char="•"/>
              <a:tabLst>
                <a:tab pos="926465" algn="l"/>
                <a:tab pos="927100" algn="l"/>
              </a:tabLst>
            </a:pPr>
            <a:r>
              <a:rPr sz="2400" spc="-110" dirty="0">
                <a:solidFill>
                  <a:srgbClr val="9B9B9B"/>
                </a:solidFill>
                <a:latin typeface="+mj-lt"/>
                <a:cs typeface="DejaVu Sans"/>
              </a:rPr>
              <a:t>High</a:t>
            </a:r>
            <a:r>
              <a:rPr sz="2400" spc="-180" dirty="0">
                <a:solidFill>
                  <a:srgbClr val="9B9B9B"/>
                </a:solidFill>
                <a:latin typeface="+mj-lt"/>
                <a:cs typeface="DejaVu Sans"/>
              </a:rPr>
              <a:t> </a:t>
            </a:r>
            <a:r>
              <a:rPr sz="2400" spc="-100" dirty="0">
                <a:solidFill>
                  <a:srgbClr val="9B9B9B"/>
                </a:solidFill>
                <a:latin typeface="+mj-lt"/>
                <a:cs typeface="DejaVu Sans"/>
              </a:rPr>
              <a:t>concurrency</a:t>
            </a:r>
            <a:endParaRPr sz="2400" dirty="0">
              <a:latin typeface="+mj-lt"/>
              <a:cs typeface="DejaVu Sans"/>
            </a:endParaRPr>
          </a:p>
          <a:p>
            <a:pPr marL="927100" indent="-457834">
              <a:lnSpc>
                <a:spcPct val="100000"/>
              </a:lnSpc>
              <a:spcBef>
                <a:spcPts val="640"/>
              </a:spcBef>
              <a:buClr>
                <a:srgbClr val="898989"/>
              </a:buClr>
              <a:buFont typeface="Arial"/>
              <a:buChar char="•"/>
              <a:tabLst>
                <a:tab pos="926465" algn="l"/>
                <a:tab pos="927100" algn="l"/>
              </a:tabLst>
            </a:pPr>
            <a:r>
              <a:rPr sz="2400" spc="-30" dirty="0">
                <a:solidFill>
                  <a:srgbClr val="9B9B9B"/>
                </a:solidFill>
                <a:latin typeface="+mj-lt"/>
                <a:cs typeface="DejaVu Sans"/>
              </a:rPr>
              <a:t>Low </a:t>
            </a:r>
            <a:r>
              <a:rPr sz="2400" spc="-130" dirty="0">
                <a:solidFill>
                  <a:srgbClr val="9B9B9B"/>
                </a:solidFill>
                <a:latin typeface="+mj-lt"/>
                <a:cs typeface="DejaVu Sans"/>
              </a:rPr>
              <a:t>memory</a:t>
            </a:r>
            <a:r>
              <a:rPr lang="en-IN" sz="2400" spc="-130" dirty="0">
                <a:solidFill>
                  <a:srgbClr val="9B9B9B"/>
                </a:solidFill>
                <a:latin typeface="+mj-lt"/>
                <a:cs typeface="DejaVu Sans"/>
              </a:rPr>
              <a:t> </a:t>
            </a:r>
            <a:r>
              <a:rPr sz="2400" spc="-480" dirty="0">
                <a:solidFill>
                  <a:srgbClr val="9B9B9B"/>
                </a:solidFill>
                <a:latin typeface="+mj-lt"/>
                <a:cs typeface="DejaVu Sans"/>
              </a:rPr>
              <a:t> </a:t>
            </a:r>
            <a:r>
              <a:rPr sz="2400" spc="-100" dirty="0">
                <a:solidFill>
                  <a:srgbClr val="9B9B9B"/>
                </a:solidFill>
                <a:latin typeface="+mj-lt"/>
                <a:cs typeface="DejaVu Sans"/>
              </a:rPr>
              <a:t>use</a:t>
            </a:r>
            <a:endParaRPr sz="2400" dirty="0">
              <a:latin typeface="+mj-lt"/>
              <a:cs typeface="DejaVu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304800"/>
            <a:ext cx="4191000" cy="382156"/>
          </a:xfrm>
          <a:prstGeom prst="rect">
            <a:avLst/>
          </a:prstGeom>
        </p:spPr>
        <p:txBody>
          <a:bodyPr vert="horz" wrap="square" lIns="0" tIns="12700" rIns="0" bIns="0" rtlCol="0">
            <a:spAutoFit/>
          </a:bodyPr>
          <a:lstStyle/>
          <a:p>
            <a:pPr fontAlgn="base"/>
            <a:r>
              <a:rPr lang="en-IN" sz="2400" spc="-90" dirty="0">
                <a:solidFill>
                  <a:srgbClr val="11872B"/>
                </a:solidFill>
              </a:rPr>
              <a:t>What Is NGINX Plus?</a:t>
            </a:r>
          </a:p>
        </p:txBody>
      </p:sp>
      <p:sp>
        <p:nvSpPr>
          <p:cNvPr id="3" name="Rectangle 2">
            <a:extLst>
              <a:ext uri="{FF2B5EF4-FFF2-40B4-BE49-F238E27FC236}">
                <a16:creationId xmlns:a16="http://schemas.microsoft.com/office/drawing/2014/main" id="{DEC1899A-F189-4362-819D-6836138EA66F}"/>
              </a:ext>
            </a:extLst>
          </p:cNvPr>
          <p:cNvSpPr/>
          <p:nvPr/>
        </p:nvSpPr>
        <p:spPr>
          <a:xfrm>
            <a:off x="381000" y="1031319"/>
            <a:ext cx="8382000" cy="1815882"/>
          </a:xfrm>
          <a:prstGeom prst="rect">
            <a:avLst/>
          </a:prstGeom>
        </p:spPr>
        <p:txBody>
          <a:bodyPr wrap="square">
            <a:spAutoFit/>
          </a:bodyPr>
          <a:lstStyle/>
          <a:p>
            <a:r>
              <a:rPr lang="en-IN" sz="2000" dirty="0"/>
              <a:t>NGINX Plus is a software </a:t>
            </a:r>
            <a:r>
              <a:rPr lang="en-IN" sz="2000" b="1" dirty="0"/>
              <a:t>load balancer, web server, and content cache </a:t>
            </a:r>
            <a:r>
              <a:rPr lang="en-IN" sz="2000" dirty="0"/>
              <a:t>built on top of open source NGINX. </a:t>
            </a:r>
          </a:p>
          <a:p>
            <a:endParaRPr lang="en-IN" dirty="0"/>
          </a:p>
          <a:p>
            <a:r>
              <a:rPr lang="en-IN" dirty="0"/>
              <a:t>NGINX Plus has exclusive enterprise‑grade features beyond what's available in the open source offering, including </a:t>
            </a:r>
            <a:r>
              <a:rPr lang="en-IN" b="1" dirty="0"/>
              <a:t>session persistence, configuration via API, and active health checks</a:t>
            </a:r>
            <a:r>
              <a:rPr lang="en-IN" dirty="0"/>
              <a:t>. </a:t>
            </a:r>
          </a:p>
        </p:txBody>
      </p:sp>
      <p:pic>
        <p:nvPicPr>
          <p:cNvPr id="6" name="Picture 5">
            <a:extLst>
              <a:ext uri="{FF2B5EF4-FFF2-40B4-BE49-F238E27FC236}">
                <a16:creationId xmlns:a16="http://schemas.microsoft.com/office/drawing/2014/main" id="{5714E222-FB33-4F65-82ED-FCA78C824C97}"/>
              </a:ext>
            </a:extLst>
          </p:cNvPr>
          <p:cNvPicPr>
            <a:picLocks noChangeAspect="1"/>
          </p:cNvPicPr>
          <p:nvPr/>
        </p:nvPicPr>
        <p:blipFill>
          <a:blip r:embed="rId2"/>
          <a:stretch>
            <a:fillRect/>
          </a:stretch>
        </p:blipFill>
        <p:spPr>
          <a:xfrm>
            <a:off x="1447800" y="3124200"/>
            <a:ext cx="6496050" cy="3307896"/>
          </a:xfrm>
          <a:prstGeom prst="rect">
            <a:avLst/>
          </a:prstGeom>
        </p:spPr>
      </p:pic>
    </p:spTree>
    <p:extLst>
      <p:ext uri="{BB962C8B-B14F-4D97-AF65-F5344CB8AC3E}">
        <p14:creationId xmlns:p14="http://schemas.microsoft.com/office/powerpoint/2010/main" val="1258168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304800"/>
            <a:ext cx="4191000" cy="382156"/>
          </a:xfrm>
          <a:prstGeom prst="rect">
            <a:avLst/>
          </a:prstGeom>
        </p:spPr>
        <p:txBody>
          <a:bodyPr vert="horz" wrap="square" lIns="0" tIns="12700" rIns="0" bIns="0" rtlCol="0">
            <a:spAutoFit/>
          </a:bodyPr>
          <a:lstStyle/>
          <a:p>
            <a:pPr marL="12700">
              <a:spcBef>
                <a:spcPts val="100"/>
              </a:spcBef>
            </a:pPr>
            <a:r>
              <a:rPr lang="en-IN" sz="2400" spc="-90" dirty="0">
                <a:solidFill>
                  <a:srgbClr val="11872B"/>
                </a:solidFill>
              </a:rPr>
              <a:t>Nginx – Plus Installation</a:t>
            </a:r>
            <a:endParaRPr sz="2400" dirty="0"/>
          </a:p>
        </p:txBody>
      </p:sp>
      <p:sp>
        <p:nvSpPr>
          <p:cNvPr id="3" name="Rectangle 2">
            <a:extLst>
              <a:ext uri="{FF2B5EF4-FFF2-40B4-BE49-F238E27FC236}">
                <a16:creationId xmlns:a16="http://schemas.microsoft.com/office/drawing/2014/main" id="{DEC1899A-F189-4362-819D-6836138EA66F}"/>
              </a:ext>
            </a:extLst>
          </p:cNvPr>
          <p:cNvSpPr/>
          <p:nvPr/>
        </p:nvSpPr>
        <p:spPr>
          <a:xfrm>
            <a:off x="647700" y="1166842"/>
            <a:ext cx="7162800" cy="4524315"/>
          </a:xfrm>
          <a:prstGeom prst="rect">
            <a:avLst/>
          </a:prstGeom>
        </p:spPr>
        <p:txBody>
          <a:bodyPr wrap="square">
            <a:spAutoFit/>
          </a:bodyPr>
          <a:lstStyle/>
          <a:p>
            <a:r>
              <a:rPr lang="en-IN" dirty="0" err="1"/>
              <a:t>sudo</a:t>
            </a:r>
            <a:r>
              <a:rPr lang="en-IN" dirty="0"/>
              <a:t> </a:t>
            </a:r>
            <a:r>
              <a:rPr lang="en-IN" dirty="0" err="1"/>
              <a:t>mkdir</a:t>
            </a:r>
            <a:r>
              <a:rPr lang="en-IN" dirty="0"/>
              <a:t> /etc/</a:t>
            </a:r>
            <a:r>
              <a:rPr lang="en-IN" dirty="0" err="1"/>
              <a:t>ssl</a:t>
            </a:r>
            <a:r>
              <a:rPr lang="en-IN" dirty="0"/>
              <a:t>/</a:t>
            </a:r>
            <a:r>
              <a:rPr lang="en-IN" dirty="0" err="1"/>
              <a:t>nginx</a:t>
            </a:r>
            <a:endParaRPr lang="en-IN" dirty="0"/>
          </a:p>
          <a:p>
            <a:r>
              <a:rPr lang="en-IN" dirty="0"/>
              <a:t>cd /etc/</a:t>
            </a:r>
            <a:r>
              <a:rPr lang="en-IN" dirty="0" err="1"/>
              <a:t>ssl</a:t>
            </a:r>
            <a:r>
              <a:rPr lang="en-IN" dirty="0"/>
              <a:t>/</a:t>
            </a:r>
            <a:r>
              <a:rPr lang="en-IN" dirty="0" err="1"/>
              <a:t>nginx</a:t>
            </a:r>
            <a:endParaRPr lang="en-IN" dirty="0"/>
          </a:p>
          <a:p>
            <a:r>
              <a:rPr lang="en-IN" dirty="0" err="1"/>
              <a:t>sudo</a:t>
            </a:r>
            <a:r>
              <a:rPr lang="en-IN" dirty="0"/>
              <a:t> vi nginx-repo.crt    # download </a:t>
            </a:r>
            <a:r>
              <a:rPr lang="en-IN" dirty="0" err="1"/>
              <a:t>crt</a:t>
            </a:r>
            <a:r>
              <a:rPr lang="en-IN" dirty="0"/>
              <a:t> and copy</a:t>
            </a:r>
          </a:p>
          <a:p>
            <a:r>
              <a:rPr lang="en-IN" dirty="0" err="1"/>
              <a:t>sudo</a:t>
            </a:r>
            <a:r>
              <a:rPr lang="en-IN" dirty="0"/>
              <a:t> vi </a:t>
            </a:r>
            <a:r>
              <a:rPr lang="en-IN" dirty="0" err="1"/>
              <a:t>nginx-repo.key</a:t>
            </a:r>
            <a:r>
              <a:rPr lang="en-IN" dirty="0"/>
              <a:t>    # download key and copy</a:t>
            </a:r>
          </a:p>
          <a:p>
            <a:r>
              <a:rPr lang="en-IN" dirty="0" err="1"/>
              <a:t>sudo</a:t>
            </a:r>
            <a:r>
              <a:rPr lang="en-IN" dirty="0"/>
              <a:t> </a:t>
            </a:r>
            <a:r>
              <a:rPr lang="en-IN" dirty="0" err="1"/>
              <a:t>wget</a:t>
            </a:r>
            <a:r>
              <a:rPr lang="en-IN" dirty="0"/>
              <a:t> https://nginx.org/keys/nginx_signing.key</a:t>
            </a:r>
          </a:p>
          <a:p>
            <a:r>
              <a:rPr lang="en-IN" dirty="0" err="1"/>
              <a:t>sudo</a:t>
            </a:r>
            <a:r>
              <a:rPr lang="en-IN" dirty="0"/>
              <a:t> apt-key add </a:t>
            </a:r>
            <a:r>
              <a:rPr lang="en-IN" dirty="0" err="1"/>
              <a:t>nginx_signing.key</a:t>
            </a:r>
            <a:endParaRPr lang="en-IN" dirty="0"/>
          </a:p>
          <a:p>
            <a:r>
              <a:rPr lang="en-IN" dirty="0" err="1"/>
              <a:t>sudo</a:t>
            </a:r>
            <a:r>
              <a:rPr lang="en-IN" dirty="0"/>
              <a:t> apt-get install apt-transport-https </a:t>
            </a:r>
            <a:r>
              <a:rPr lang="en-IN" dirty="0" err="1"/>
              <a:t>lsb</a:t>
            </a:r>
            <a:r>
              <a:rPr lang="en-IN" dirty="0"/>
              <a:t>-release ca-certificates</a:t>
            </a:r>
          </a:p>
          <a:p>
            <a:r>
              <a:rPr lang="en-IN" dirty="0" err="1"/>
              <a:t>printf</a:t>
            </a:r>
            <a:r>
              <a:rPr lang="en-IN" dirty="0"/>
              <a:t> "deb https://plus-pkgs.nginx.com/ubuntu `</a:t>
            </a:r>
            <a:r>
              <a:rPr lang="en-IN" dirty="0" err="1"/>
              <a:t>lsb_release</a:t>
            </a:r>
            <a:r>
              <a:rPr lang="en-IN" dirty="0"/>
              <a:t> -</a:t>
            </a:r>
            <a:r>
              <a:rPr lang="en-IN" dirty="0" err="1"/>
              <a:t>cs`</a:t>
            </a:r>
            <a:r>
              <a:rPr lang="en-IN" dirty="0"/>
              <a:t> </a:t>
            </a:r>
            <a:r>
              <a:rPr lang="en-IN" dirty="0" err="1"/>
              <a:t>nginx</a:t>
            </a:r>
            <a:r>
              <a:rPr lang="en-IN" dirty="0"/>
              <a:t>-plus\n" | </a:t>
            </a:r>
            <a:r>
              <a:rPr lang="en-IN" dirty="0" err="1"/>
              <a:t>sudo</a:t>
            </a:r>
            <a:r>
              <a:rPr lang="en-IN" dirty="0"/>
              <a:t> tee /etc/apt/</a:t>
            </a:r>
            <a:r>
              <a:rPr lang="en-IN" dirty="0" err="1"/>
              <a:t>sources.list.d</a:t>
            </a:r>
            <a:r>
              <a:rPr lang="en-IN" dirty="0"/>
              <a:t>/</a:t>
            </a:r>
            <a:r>
              <a:rPr lang="en-IN" dirty="0" err="1"/>
              <a:t>nginx-plus.list</a:t>
            </a:r>
            <a:endParaRPr lang="en-IN" dirty="0"/>
          </a:p>
          <a:p>
            <a:r>
              <a:rPr lang="en-IN" dirty="0" err="1"/>
              <a:t>sudo</a:t>
            </a:r>
            <a:r>
              <a:rPr lang="en-IN" dirty="0"/>
              <a:t> </a:t>
            </a:r>
            <a:r>
              <a:rPr lang="en-IN" dirty="0" err="1"/>
              <a:t>wget</a:t>
            </a:r>
            <a:r>
              <a:rPr lang="en-IN" dirty="0"/>
              <a:t> -q -O /etc/apt/</a:t>
            </a:r>
            <a:r>
              <a:rPr lang="en-IN" dirty="0" err="1"/>
              <a:t>apt.conf.d</a:t>
            </a:r>
            <a:r>
              <a:rPr lang="en-IN" dirty="0"/>
              <a:t>/90nginx https://cs.nginx.com/static/files/90nginx</a:t>
            </a:r>
          </a:p>
          <a:p>
            <a:r>
              <a:rPr lang="en-IN" dirty="0" err="1"/>
              <a:t>sudo</a:t>
            </a:r>
            <a:r>
              <a:rPr lang="en-IN" dirty="0"/>
              <a:t> apt-get update</a:t>
            </a:r>
          </a:p>
          <a:p>
            <a:r>
              <a:rPr lang="en-IN" dirty="0" err="1"/>
              <a:t>sudo</a:t>
            </a:r>
            <a:r>
              <a:rPr lang="en-IN" dirty="0"/>
              <a:t> apt-get install -y </a:t>
            </a:r>
            <a:r>
              <a:rPr lang="en-IN" dirty="0" err="1"/>
              <a:t>nginx</a:t>
            </a:r>
            <a:r>
              <a:rPr lang="en-IN" dirty="0"/>
              <a:t>-plus</a:t>
            </a:r>
          </a:p>
          <a:p>
            <a:r>
              <a:rPr lang="en-IN" dirty="0"/>
              <a:t>service </a:t>
            </a:r>
            <a:r>
              <a:rPr lang="en-IN" dirty="0" err="1"/>
              <a:t>nginx</a:t>
            </a:r>
            <a:r>
              <a:rPr lang="en-IN" dirty="0"/>
              <a:t> status</a:t>
            </a:r>
          </a:p>
          <a:p>
            <a:r>
              <a:rPr lang="en-IN" dirty="0" err="1"/>
              <a:t>nginx</a:t>
            </a:r>
            <a:r>
              <a:rPr lang="en-IN" dirty="0"/>
              <a:t> -v</a:t>
            </a:r>
          </a:p>
          <a:p>
            <a:r>
              <a:rPr lang="en-IN" dirty="0"/>
              <a:t>service </a:t>
            </a:r>
            <a:r>
              <a:rPr lang="en-IN" dirty="0" err="1"/>
              <a:t>nginx</a:t>
            </a:r>
            <a:r>
              <a:rPr lang="en-IN" dirty="0"/>
              <a:t> start</a:t>
            </a:r>
          </a:p>
        </p:txBody>
      </p:sp>
    </p:spTree>
    <p:extLst>
      <p:ext uri="{BB962C8B-B14F-4D97-AF65-F5344CB8AC3E}">
        <p14:creationId xmlns:p14="http://schemas.microsoft.com/office/powerpoint/2010/main" val="2466836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843677"/>
            <a:ext cx="4572000" cy="997709"/>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Nginx Plus API &amp; </a:t>
            </a:r>
            <a:br>
              <a:rPr lang="en-IN" sz="3200" spc="-90" dirty="0">
                <a:solidFill>
                  <a:srgbClr val="11872B"/>
                </a:solidFill>
              </a:rPr>
            </a:br>
            <a:r>
              <a:rPr lang="en-IN" sz="3200" spc="-90" dirty="0">
                <a:solidFill>
                  <a:srgbClr val="11872B"/>
                </a:solidFill>
              </a:rPr>
              <a:t>HTTP Authentication</a:t>
            </a:r>
            <a:endParaRPr sz="3200" dirty="0"/>
          </a:p>
        </p:txBody>
      </p:sp>
      <p:sp>
        <p:nvSpPr>
          <p:cNvPr id="4" name="Rectangle 3">
            <a:extLst>
              <a:ext uri="{FF2B5EF4-FFF2-40B4-BE49-F238E27FC236}">
                <a16:creationId xmlns:a16="http://schemas.microsoft.com/office/drawing/2014/main" id="{96714B9D-D5F3-492D-8027-CB43668DAD98}"/>
              </a:ext>
            </a:extLst>
          </p:cNvPr>
          <p:cNvSpPr/>
          <p:nvPr/>
        </p:nvSpPr>
        <p:spPr>
          <a:xfrm>
            <a:off x="685800" y="2286000"/>
            <a:ext cx="7772400" cy="1477328"/>
          </a:xfrm>
          <a:prstGeom prst="rect">
            <a:avLst/>
          </a:prstGeom>
        </p:spPr>
        <p:txBody>
          <a:bodyPr wrap="square">
            <a:spAutoFit/>
          </a:bodyPr>
          <a:lstStyle/>
          <a:p>
            <a:r>
              <a:rPr lang="en-IN" b="1" dirty="0">
                <a:solidFill>
                  <a:srgbClr val="222222"/>
                </a:solidFill>
                <a:latin typeface="arial" panose="020B0604020202020204" pitchFamily="34" charset="0"/>
              </a:rPr>
              <a:t>NGINX</a:t>
            </a:r>
            <a:r>
              <a:rPr lang="en-IN" dirty="0">
                <a:solidFill>
                  <a:srgbClr val="222222"/>
                </a:solidFill>
                <a:latin typeface="arial" panose="020B0604020202020204" pitchFamily="34" charset="0"/>
              </a:rPr>
              <a:t> and </a:t>
            </a:r>
            <a:r>
              <a:rPr lang="en-IN" b="1" dirty="0">
                <a:solidFill>
                  <a:srgbClr val="222222"/>
                </a:solidFill>
                <a:latin typeface="arial" panose="020B0604020202020204" pitchFamily="34" charset="0"/>
              </a:rPr>
              <a:t>NGINX Plus</a:t>
            </a:r>
            <a:r>
              <a:rPr lang="en-IN" dirty="0">
                <a:solidFill>
                  <a:srgbClr val="222222"/>
                </a:solidFill>
                <a:latin typeface="arial" panose="020B0604020202020204" pitchFamily="34" charset="0"/>
              </a:rPr>
              <a:t> can </a:t>
            </a:r>
            <a:r>
              <a:rPr lang="en-IN" b="1" dirty="0">
                <a:solidFill>
                  <a:srgbClr val="222222"/>
                </a:solidFill>
                <a:latin typeface="arial" panose="020B0604020202020204" pitchFamily="34" charset="0"/>
              </a:rPr>
              <a:t>authenticate</a:t>
            </a:r>
            <a:r>
              <a:rPr lang="en-IN" dirty="0">
                <a:solidFill>
                  <a:srgbClr val="222222"/>
                </a:solidFill>
                <a:latin typeface="arial" panose="020B0604020202020204" pitchFamily="34" charset="0"/>
              </a:rPr>
              <a:t> each request to your website with an external server or service. </a:t>
            </a:r>
          </a:p>
          <a:p>
            <a:endParaRPr lang="en-IN" dirty="0">
              <a:solidFill>
                <a:srgbClr val="222222"/>
              </a:solidFill>
              <a:latin typeface="arial" panose="020B0604020202020204" pitchFamily="34" charset="0"/>
            </a:endParaRPr>
          </a:p>
          <a:p>
            <a:r>
              <a:rPr lang="en-IN" dirty="0">
                <a:solidFill>
                  <a:srgbClr val="222222"/>
                </a:solidFill>
                <a:latin typeface="arial" panose="020B0604020202020204" pitchFamily="34" charset="0"/>
              </a:rPr>
              <a:t>To perform </a:t>
            </a:r>
            <a:r>
              <a:rPr lang="en-IN" b="1" dirty="0">
                <a:solidFill>
                  <a:srgbClr val="222222"/>
                </a:solidFill>
                <a:latin typeface="arial" panose="020B0604020202020204" pitchFamily="34" charset="0"/>
              </a:rPr>
              <a:t>authentication</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NGINX</a:t>
            </a:r>
            <a:r>
              <a:rPr lang="en-IN" dirty="0">
                <a:solidFill>
                  <a:srgbClr val="222222"/>
                </a:solidFill>
                <a:latin typeface="arial" panose="020B0604020202020204" pitchFamily="34" charset="0"/>
              </a:rPr>
              <a:t> makes an </a:t>
            </a:r>
            <a:r>
              <a:rPr lang="en-IN" b="1" dirty="0">
                <a:solidFill>
                  <a:srgbClr val="222222"/>
                </a:solidFill>
                <a:latin typeface="arial" panose="020B0604020202020204" pitchFamily="34" charset="0"/>
              </a:rPr>
              <a:t>HTTP</a:t>
            </a:r>
            <a:r>
              <a:rPr lang="en-IN" dirty="0">
                <a:solidFill>
                  <a:srgbClr val="222222"/>
                </a:solidFill>
                <a:latin typeface="arial" panose="020B0604020202020204" pitchFamily="34" charset="0"/>
              </a:rPr>
              <a:t> request to an external server where the request is verified.</a:t>
            </a:r>
            <a:endParaRPr lang="en-IN"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217313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2743200"/>
            <a:ext cx="4572000" cy="997709"/>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Lab : Nginx Plus API &amp; </a:t>
            </a:r>
            <a:br>
              <a:rPr lang="en-IN" sz="3200" spc="-90" dirty="0">
                <a:solidFill>
                  <a:srgbClr val="11872B"/>
                </a:solidFill>
              </a:rPr>
            </a:br>
            <a:r>
              <a:rPr lang="en-IN" sz="3200" spc="-90" dirty="0">
                <a:solidFill>
                  <a:srgbClr val="11872B"/>
                </a:solidFill>
              </a:rPr>
              <a:t>HTTP Authentication</a:t>
            </a:r>
            <a:endParaRPr sz="3200" dirty="0"/>
          </a:p>
        </p:txBody>
      </p:sp>
    </p:spTree>
    <p:extLst>
      <p:ext uri="{BB962C8B-B14F-4D97-AF65-F5344CB8AC3E}">
        <p14:creationId xmlns:p14="http://schemas.microsoft.com/office/powerpoint/2010/main" val="3693842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505267"/>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Nginx Plus – Health Check</a:t>
            </a:r>
            <a:endParaRPr sz="3200" dirty="0"/>
          </a:p>
        </p:txBody>
      </p:sp>
    </p:spTree>
    <p:extLst>
      <p:ext uri="{BB962C8B-B14F-4D97-AF65-F5344CB8AC3E}">
        <p14:creationId xmlns:p14="http://schemas.microsoft.com/office/powerpoint/2010/main" val="627376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28600"/>
            <a:ext cx="5560060" cy="505267"/>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Nginx Plus – Health Check</a:t>
            </a:r>
            <a:endParaRPr sz="3200" dirty="0"/>
          </a:p>
        </p:txBody>
      </p:sp>
      <p:sp>
        <p:nvSpPr>
          <p:cNvPr id="3" name="Rectangle 2">
            <a:extLst>
              <a:ext uri="{FF2B5EF4-FFF2-40B4-BE49-F238E27FC236}">
                <a16:creationId xmlns:a16="http://schemas.microsoft.com/office/drawing/2014/main" id="{42B83B7F-67AF-43F4-95BE-382259851ABB}"/>
              </a:ext>
            </a:extLst>
          </p:cNvPr>
          <p:cNvSpPr/>
          <p:nvPr/>
        </p:nvSpPr>
        <p:spPr>
          <a:xfrm>
            <a:off x="457200" y="1752600"/>
            <a:ext cx="8305800" cy="1077218"/>
          </a:xfrm>
          <a:prstGeom prst="rect">
            <a:avLst/>
          </a:prstGeom>
        </p:spPr>
        <p:txBody>
          <a:bodyPr wrap="square">
            <a:spAutoFit/>
          </a:bodyPr>
          <a:lstStyle/>
          <a:p>
            <a:r>
              <a:rPr lang="en-IN" sz="1600" dirty="0">
                <a:solidFill>
                  <a:srgbClr val="222222"/>
                </a:solidFill>
                <a:latin typeface="arial" panose="020B0604020202020204" pitchFamily="34" charset="0"/>
              </a:rPr>
              <a:t>For </a:t>
            </a:r>
            <a:r>
              <a:rPr lang="en-IN" sz="1600" b="1" dirty="0">
                <a:solidFill>
                  <a:srgbClr val="222222"/>
                </a:solidFill>
                <a:latin typeface="arial" panose="020B0604020202020204" pitchFamily="34" charset="0"/>
              </a:rPr>
              <a:t>passive health checks</a:t>
            </a:r>
            <a:r>
              <a:rPr lang="en-IN" sz="1600" dirty="0">
                <a:solidFill>
                  <a:srgbClr val="222222"/>
                </a:solidFill>
                <a:latin typeface="arial" panose="020B0604020202020204" pitchFamily="34" charset="0"/>
              </a:rPr>
              <a:t>, </a:t>
            </a:r>
            <a:r>
              <a:rPr lang="en-IN" sz="1600" b="1" dirty="0">
                <a:solidFill>
                  <a:srgbClr val="222222"/>
                </a:solidFill>
                <a:latin typeface="arial" panose="020B0604020202020204" pitchFamily="34" charset="0"/>
              </a:rPr>
              <a:t>NGINX</a:t>
            </a:r>
            <a:r>
              <a:rPr lang="en-IN" sz="1600" dirty="0">
                <a:solidFill>
                  <a:srgbClr val="222222"/>
                </a:solidFill>
                <a:latin typeface="arial" panose="020B0604020202020204" pitchFamily="34" charset="0"/>
              </a:rPr>
              <a:t> and </a:t>
            </a:r>
            <a:r>
              <a:rPr lang="en-IN" sz="1600" b="1" dirty="0">
                <a:solidFill>
                  <a:srgbClr val="222222"/>
                </a:solidFill>
                <a:latin typeface="arial" panose="020B0604020202020204" pitchFamily="34" charset="0"/>
              </a:rPr>
              <a:t>NGINX Plus</a:t>
            </a:r>
            <a:r>
              <a:rPr lang="en-IN" sz="1600" dirty="0">
                <a:solidFill>
                  <a:srgbClr val="222222"/>
                </a:solidFill>
                <a:latin typeface="arial" panose="020B0604020202020204" pitchFamily="34" charset="0"/>
              </a:rPr>
              <a:t> monitor transactions as they happen, and try to resume failed connections. If the transaction still cannot be resumed, </a:t>
            </a:r>
            <a:r>
              <a:rPr lang="en-IN" sz="1600" b="1" dirty="0">
                <a:solidFill>
                  <a:srgbClr val="222222"/>
                </a:solidFill>
                <a:latin typeface="arial" panose="020B0604020202020204" pitchFamily="34" charset="0"/>
              </a:rPr>
              <a:t>NGINX</a:t>
            </a:r>
            <a:r>
              <a:rPr lang="en-IN" sz="1600" dirty="0">
                <a:solidFill>
                  <a:srgbClr val="222222"/>
                </a:solidFill>
                <a:latin typeface="arial" panose="020B0604020202020204" pitchFamily="34" charset="0"/>
              </a:rPr>
              <a:t> Open Source and </a:t>
            </a:r>
            <a:r>
              <a:rPr lang="en-IN" sz="1600" b="1" dirty="0">
                <a:solidFill>
                  <a:srgbClr val="222222"/>
                </a:solidFill>
                <a:latin typeface="arial" panose="020B0604020202020204" pitchFamily="34" charset="0"/>
              </a:rPr>
              <a:t>NGINX Plus</a:t>
            </a:r>
            <a:r>
              <a:rPr lang="en-IN" sz="1600" dirty="0">
                <a:solidFill>
                  <a:srgbClr val="222222"/>
                </a:solidFill>
                <a:latin typeface="arial" panose="020B0604020202020204" pitchFamily="34" charset="0"/>
              </a:rPr>
              <a:t> mark the server as unavailable and temporarily stop sending requests to it until it is marked </a:t>
            </a:r>
            <a:r>
              <a:rPr lang="en-IN" sz="1600" b="1" dirty="0">
                <a:solidFill>
                  <a:srgbClr val="222222"/>
                </a:solidFill>
                <a:latin typeface="arial" panose="020B0604020202020204" pitchFamily="34" charset="0"/>
              </a:rPr>
              <a:t>active</a:t>
            </a:r>
            <a:r>
              <a:rPr lang="en-IN" sz="1600" dirty="0">
                <a:solidFill>
                  <a:srgbClr val="222222"/>
                </a:solidFill>
                <a:latin typeface="arial" panose="020B0604020202020204" pitchFamily="34" charset="0"/>
              </a:rPr>
              <a:t> again.</a:t>
            </a:r>
            <a:endParaRPr lang="en-IN" sz="1600" b="0" i="0" dirty="0">
              <a:solidFill>
                <a:srgbClr val="222222"/>
              </a:solidFill>
              <a:effectLst/>
              <a:latin typeface="arial" panose="020B0604020202020204" pitchFamily="34" charset="0"/>
            </a:endParaRPr>
          </a:p>
        </p:txBody>
      </p:sp>
      <p:pic>
        <p:nvPicPr>
          <p:cNvPr id="6" name="Picture 5">
            <a:extLst>
              <a:ext uri="{FF2B5EF4-FFF2-40B4-BE49-F238E27FC236}">
                <a16:creationId xmlns:a16="http://schemas.microsoft.com/office/drawing/2014/main" id="{296D20F2-3873-4090-9558-D08E7810075E}"/>
              </a:ext>
            </a:extLst>
          </p:cNvPr>
          <p:cNvPicPr>
            <a:picLocks noChangeAspect="1"/>
          </p:cNvPicPr>
          <p:nvPr/>
        </p:nvPicPr>
        <p:blipFill>
          <a:blip r:embed="rId2"/>
          <a:stretch>
            <a:fillRect/>
          </a:stretch>
        </p:blipFill>
        <p:spPr>
          <a:xfrm>
            <a:off x="314325" y="3581400"/>
            <a:ext cx="8591550" cy="1552575"/>
          </a:xfrm>
          <a:prstGeom prst="rect">
            <a:avLst/>
          </a:prstGeom>
        </p:spPr>
      </p:pic>
      <p:sp>
        <p:nvSpPr>
          <p:cNvPr id="7" name="Rectangle 6">
            <a:extLst>
              <a:ext uri="{FF2B5EF4-FFF2-40B4-BE49-F238E27FC236}">
                <a16:creationId xmlns:a16="http://schemas.microsoft.com/office/drawing/2014/main" id="{384441A3-45B8-4E64-A37D-F351478595DB}"/>
              </a:ext>
            </a:extLst>
          </p:cNvPr>
          <p:cNvSpPr/>
          <p:nvPr/>
        </p:nvSpPr>
        <p:spPr>
          <a:xfrm>
            <a:off x="457200" y="1153409"/>
            <a:ext cx="3202864" cy="461665"/>
          </a:xfrm>
          <a:prstGeom prst="rect">
            <a:avLst/>
          </a:prstGeom>
        </p:spPr>
        <p:txBody>
          <a:bodyPr wrap="none">
            <a:spAutoFit/>
          </a:bodyPr>
          <a:lstStyle/>
          <a:p>
            <a:r>
              <a:rPr lang="en-IN" sz="2400" spc="-90" dirty="0">
                <a:solidFill>
                  <a:srgbClr val="11872B"/>
                </a:solidFill>
                <a:latin typeface="DejaVu Sans"/>
                <a:ea typeface="+mj-ea"/>
              </a:rPr>
              <a:t>Passive</a:t>
            </a:r>
            <a:r>
              <a:rPr lang="en-IN" sz="1400" b="1" dirty="0">
                <a:solidFill>
                  <a:srgbClr val="222222"/>
                </a:solidFill>
                <a:latin typeface="arial" panose="020B0604020202020204" pitchFamily="34" charset="0"/>
              </a:rPr>
              <a:t> </a:t>
            </a:r>
            <a:r>
              <a:rPr lang="en-IN" sz="2400" spc="-90" dirty="0">
                <a:solidFill>
                  <a:srgbClr val="11872B"/>
                </a:solidFill>
                <a:latin typeface="DejaVu Sans"/>
                <a:ea typeface="+mj-ea"/>
              </a:rPr>
              <a:t>health</a:t>
            </a:r>
            <a:r>
              <a:rPr lang="en-IN" sz="1400" b="1" dirty="0">
                <a:solidFill>
                  <a:srgbClr val="222222"/>
                </a:solidFill>
                <a:latin typeface="arial" panose="020B0604020202020204" pitchFamily="34" charset="0"/>
              </a:rPr>
              <a:t> </a:t>
            </a:r>
            <a:r>
              <a:rPr lang="en-IN" sz="2400" spc="-90" dirty="0">
                <a:solidFill>
                  <a:srgbClr val="11872B"/>
                </a:solidFill>
                <a:latin typeface="DejaVu Sans"/>
                <a:ea typeface="+mj-ea"/>
              </a:rPr>
              <a:t>checks</a:t>
            </a:r>
            <a:endParaRPr lang="en-IN" sz="1400" dirty="0"/>
          </a:p>
        </p:txBody>
      </p:sp>
    </p:spTree>
    <p:extLst>
      <p:ext uri="{BB962C8B-B14F-4D97-AF65-F5344CB8AC3E}">
        <p14:creationId xmlns:p14="http://schemas.microsoft.com/office/powerpoint/2010/main" val="1942894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28600"/>
            <a:ext cx="5560060" cy="505267"/>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Nginx Plus – Health Check</a:t>
            </a:r>
            <a:endParaRPr sz="3200" dirty="0"/>
          </a:p>
        </p:txBody>
      </p:sp>
      <p:sp>
        <p:nvSpPr>
          <p:cNvPr id="3" name="Rectangle 2">
            <a:extLst>
              <a:ext uri="{FF2B5EF4-FFF2-40B4-BE49-F238E27FC236}">
                <a16:creationId xmlns:a16="http://schemas.microsoft.com/office/drawing/2014/main" id="{42B83B7F-67AF-43F4-95BE-382259851ABB}"/>
              </a:ext>
            </a:extLst>
          </p:cNvPr>
          <p:cNvSpPr/>
          <p:nvPr/>
        </p:nvSpPr>
        <p:spPr>
          <a:xfrm>
            <a:off x="457200" y="1752600"/>
            <a:ext cx="8305800" cy="646331"/>
          </a:xfrm>
          <a:prstGeom prst="rect">
            <a:avLst/>
          </a:prstGeom>
        </p:spPr>
        <p:txBody>
          <a:bodyPr wrap="square">
            <a:spAutoFit/>
          </a:bodyPr>
          <a:lstStyle/>
          <a:p>
            <a:r>
              <a:rPr lang="en-IN" b="1" dirty="0"/>
              <a:t>NGINX Plus </a:t>
            </a:r>
            <a:r>
              <a:rPr lang="en-IN" dirty="0"/>
              <a:t>can </a:t>
            </a:r>
            <a:r>
              <a:rPr lang="en-IN" b="1" dirty="0"/>
              <a:t>periodically</a:t>
            </a:r>
            <a:r>
              <a:rPr lang="en-IN" dirty="0"/>
              <a:t> check the health of upstream servers by sending special health‑check requests to each server and verifying the correct response.</a:t>
            </a:r>
            <a:endParaRPr lang="en-IN" sz="1600" b="0" i="0" dirty="0">
              <a:solidFill>
                <a:srgbClr val="222222"/>
              </a:solidFill>
              <a:effectLst/>
              <a:latin typeface="arial" panose="020B0604020202020204" pitchFamily="34" charset="0"/>
            </a:endParaRPr>
          </a:p>
        </p:txBody>
      </p:sp>
      <p:sp>
        <p:nvSpPr>
          <p:cNvPr id="7" name="Rectangle 6">
            <a:extLst>
              <a:ext uri="{FF2B5EF4-FFF2-40B4-BE49-F238E27FC236}">
                <a16:creationId xmlns:a16="http://schemas.microsoft.com/office/drawing/2014/main" id="{384441A3-45B8-4E64-A37D-F351478595DB}"/>
              </a:ext>
            </a:extLst>
          </p:cNvPr>
          <p:cNvSpPr/>
          <p:nvPr/>
        </p:nvSpPr>
        <p:spPr>
          <a:xfrm>
            <a:off x="457200" y="1153409"/>
            <a:ext cx="3023135" cy="461665"/>
          </a:xfrm>
          <a:prstGeom prst="rect">
            <a:avLst/>
          </a:prstGeom>
        </p:spPr>
        <p:txBody>
          <a:bodyPr wrap="none">
            <a:spAutoFit/>
          </a:bodyPr>
          <a:lstStyle/>
          <a:p>
            <a:r>
              <a:rPr lang="en-IN" sz="2400" spc="-90" dirty="0">
                <a:solidFill>
                  <a:srgbClr val="11872B"/>
                </a:solidFill>
                <a:latin typeface="DejaVu Sans"/>
                <a:ea typeface="+mj-ea"/>
              </a:rPr>
              <a:t>Active</a:t>
            </a:r>
            <a:r>
              <a:rPr lang="en-IN" sz="1400" b="1" dirty="0">
                <a:solidFill>
                  <a:srgbClr val="222222"/>
                </a:solidFill>
                <a:latin typeface="arial" panose="020B0604020202020204" pitchFamily="34" charset="0"/>
              </a:rPr>
              <a:t> </a:t>
            </a:r>
            <a:r>
              <a:rPr lang="en-IN" sz="2400" spc="-90" dirty="0">
                <a:solidFill>
                  <a:srgbClr val="11872B"/>
                </a:solidFill>
                <a:latin typeface="DejaVu Sans"/>
                <a:ea typeface="+mj-ea"/>
              </a:rPr>
              <a:t>health</a:t>
            </a:r>
            <a:r>
              <a:rPr lang="en-IN" sz="1400" b="1" dirty="0">
                <a:solidFill>
                  <a:srgbClr val="222222"/>
                </a:solidFill>
                <a:latin typeface="arial" panose="020B0604020202020204" pitchFamily="34" charset="0"/>
              </a:rPr>
              <a:t> </a:t>
            </a:r>
            <a:r>
              <a:rPr lang="en-IN" sz="2400" spc="-90" dirty="0">
                <a:solidFill>
                  <a:srgbClr val="11872B"/>
                </a:solidFill>
                <a:latin typeface="DejaVu Sans"/>
                <a:ea typeface="+mj-ea"/>
              </a:rPr>
              <a:t>checks</a:t>
            </a:r>
            <a:endParaRPr lang="en-IN" sz="1400" dirty="0"/>
          </a:p>
        </p:txBody>
      </p:sp>
      <p:pic>
        <p:nvPicPr>
          <p:cNvPr id="4" name="Picture 3">
            <a:extLst>
              <a:ext uri="{FF2B5EF4-FFF2-40B4-BE49-F238E27FC236}">
                <a16:creationId xmlns:a16="http://schemas.microsoft.com/office/drawing/2014/main" id="{BB8550D0-3B56-46A0-A067-2FD175A0D15D}"/>
              </a:ext>
            </a:extLst>
          </p:cNvPr>
          <p:cNvPicPr>
            <a:picLocks noChangeAspect="1"/>
          </p:cNvPicPr>
          <p:nvPr/>
        </p:nvPicPr>
        <p:blipFill>
          <a:blip r:embed="rId2"/>
          <a:stretch>
            <a:fillRect/>
          </a:stretch>
        </p:blipFill>
        <p:spPr>
          <a:xfrm>
            <a:off x="1524000" y="2506789"/>
            <a:ext cx="5424488" cy="4122611"/>
          </a:xfrm>
          <a:prstGeom prst="rect">
            <a:avLst/>
          </a:prstGeom>
        </p:spPr>
      </p:pic>
    </p:spTree>
    <p:extLst>
      <p:ext uri="{BB962C8B-B14F-4D97-AF65-F5344CB8AC3E}">
        <p14:creationId xmlns:p14="http://schemas.microsoft.com/office/powerpoint/2010/main" val="1877163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505267"/>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Lab – Health Check</a:t>
            </a:r>
            <a:endParaRPr sz="3200" dirty="0"/>
          </a:p>
        </p:txBody>
      </p:sp>
    </p:spTree>
    <p:extLst>
      <p:ext uri="{BB962C8B-B14F-4D97-AF65-F5344CB8AC3E}">
        <p14:creationId xmlns:p14="http://schemas.microsoft.com/office/powerpoint/2010/main" val="4068477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505267"/>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Nginx Plus - Encryption</a:t>
            </a:r>
            <a:endParaRPr sz="3200" dirty="0"/>
          </a:p>
        </p:txBody>
      </p:sp>
    </p:spTree>
    <p:extLst>
      <p:ext uri="{BB962C8B-B14F-4D97-AF65-F5344CB8AC3E}">
        <p14:creationId xmlns:p14="http://schemas.microsoft.com/office/powerpoint/2010/main" val="4203958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760638-2A6C-4D0C-9781-EC7DFCF2089B}"/>
              </a:ext>
            </a:extLst>
          </p:cNvPr>
          <p:cNvPicPr>
            <a:picLocks noChangeAspect="1"/>
          </p:cNvPicPr>
          <p:nvPr/>
        </p:nvPicPr>
        <p:blipFill>
          <a:blip r:embed="rId2"/>
          <a:stretch>
            <a:fillRect/>
          </a:stretch>
        </p:blipFill>
        <p:spPr>
          <a:xfrm>
            <a:off x="695325" y="1057275"/>
            <a:ext cx="7753350" cy="4743450"/>
          </a:xfrm>
          <a:prstGeom prst="rect">
            <a:avLst/>
          </a:prstGeom>
        </p:spPr>
      </p:pic>
    </p:spTree>
    <p:extLst>
      <p:ext uri="{BB962C8B-B14F-4D97-AF65-F5344CB8AC3E}">
        <p14:creationId xmlns:p14="http://schemas.microsoft.com/office/powerpoint/2010/main" val="3074511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3422650" cy="513080"/>
          </a:xfrm>
          <a:prstGeom prst="rect">
            <a:avLst/>
          </a:prstGeom>
        </p:spPr>
        <p:txBody>
          <a:bodyPr vert="horz" wrap="square" lIns="0" tIns="12700" rIns="0" bIns="0" rtlCol="0">
            <a:spAutoFit/>
          </a:bodyPr>
          <a:lstStyle/>
          <a:p>
            <a:pPr marL="12700">
              <a:lnSpc>
                <a:spcPct val="100000"/>
              </a:lnSpc>
              <a:spcBef>
                <a:spcPts val="100"/>
              </a:spcBef>
            </a:pPr>
            <a:r>
              <a:rPr sz="3200" spc="-125" dirty="0">
                <a:solidFill>
                  <a:srgbClr val="11872B"/>
                </a:solidFill>
              </a:rPr>
              <a:t>High</a:t>
            </a:r>
            <a:r>
              <a:rPr sz="3200" spc="-250" dirty="0">
                <a:solidFill>
                  <a:srgbClr val="11872B"/>
                </a:solidFill>
              </a:rPr>
              <a:t> </a:t>
            </a:r>
            <a:r>
              <a:rPr sz="3200" spc="-114" dirty="0">
                <a:solidFill>
                  <a:srgbClr val="11872B"/>
                </a:solidFill>
              </a:rPr>
              <a:t>Concurrency</a:t>
            </a:r>
            <a:endParaRPr sz="3200"/>
          </a:p>
        </p:txBody>
      </p:sp>
      <p:sp>
        <p:nvSpPr>
          <p:cNvPr id="3" name="object 3"/>
          <p:cNvSpPr/>
          <p:nvPr/>
        </p:nvSpPr>
        <p:spPr>
          <a:xfrm>
            <a:off x="635000" y="1858962"/>
            <a:ext cx="7962900" cy="373379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348778" y="5604263"/>
            <a:ext cx="6034405" cy="177800"/>
          </a:xfrm>
          <a:prstGeom prst="rect">
            <a:avLst/>
          </a:prstGeom>
        </p:spPr>
        <p:txBody>
          <a:bodyPr vert="horz" wrap="square" lIns="0" tIns="12700" rIns="0" bIns="0" rtlCol="0">
            <a:spAutoFit/>
          </a:bodyPr>
          <a:lstStyle/>
          <a:p>
            <a:pPr marL="12700">
              <a:lnSpc>
                <a:spcPct val="100000"/>
              </a:lnSpc>
              <a:spcBef>
                <a:spcPts val="100"/>
              </a:spcBef>
            </a:pPr>
            <a:r>
              <a:rPr sz="1000" spc="-50" dirty="0">
                <a:latin typeface="Trebuchet MS"/>
                <a:cs typeface="Trebuchet MS"/>
              </a:rPr>
              <a:t>Source: </a:t>
            </a:r>
            <a:r>
              <a:rPr sz="1000" spc="-40" dirty="0">
                <a:latin typeface="Trebuchet MS"/>
                <a:cs typeface="Trebuchet MS"/>
              </a:rPr>
              <a:t>Webfaction </a:t>
            </a:r>
            <a:r>
              <a:rPr sz="1000" spc="-50" dirty="0">
                <a:latin typeface="Trebuchet MS"/>
                <a:cs typeface="Trebuchet MS"/>
              </a:rPr>
              <a:t>Blog:</a:t>
            </a:r>
            <a:r>
              <a:rPr sz="1000" spc="-160" dirty="0">
                <a:latin typeface="Trebuchet MS"/>
                <a:cs typeface="Trebuchet MS"/>
              </a:rPr>
              <a:t> </a:t>
            </a:r>
            <a:r>
              <a:rPr sz="1000" spc="-100" dirty="0">
                <a:latin typeface="Trebuchet MS"/>
                <a:cs typeface="Trebuchet MS"/>
                <a:hlinkClick r:id="rId3"/>
              </a:rPr>
              <a:t>http://blog.webfaction.com/2008/12/a-­‐</a:t>
            </a:r>
            <a:r>
              <a:rPr sz="1000" spc="-100" dirty="0">
                <a:latin typeface="Trebuchet MS"/>
                <a:cs typeface="Trebuchet MS"/>
              </a:rPr>
              <a:t>little-­‐holiday-­‐present-­‐10000-­‐reqssec-­‐with-­‐nginx-­‐2/</a:t>
            </a:r>
            <a:endParaRPr sz="1000">
              <a:latin typeface="Trebuchet MS"/>
              <a:cs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5204460" cy="513080"/>
          </a:xfrm>
          <a:prstGeom prst="rect">
            <a:avLst/>
          </a:prstGeom>
        </p:spPr>
        <p:txBody>
          <a:bodyPr vert="horz" wrap="square" lIns="0" tIns="12700" rIns="0" bIns="0" rtlCol="0">
            <a:spAutoFit/>
          </a:bodyPr>
          <a:lstStyle/>
          <a:p>
            <a:pPr marL="12700">
              <a:lnSpc>
                <a:spcPct val="100000"/>
              </a:lnSpc>
              <a:spcBef>
                <a:spcPts val="100"/>
              </a:spcBef>
            </a:pPr>
            <a:r>
              <a:rPr sz="3200" spc="-150" dirty="0">
                <a:solidFill>
                  <a:srgbClr val="11872B"/>
                </a:solidFill>
              </a:rPr>
              <a:t>Conﬁguring </a:t>
            </a:r>
            <a:r>
              <a:rPr sz="3200" spc="-210" dirty="0">
                <a:solidFill>
                  <a:srgbClr val="11872B"/>
                </a:solidFill>
              </a:rPr>
              <a:t>a </a:t>
            </a:r>
            <a:r>
              <a:rPr sz="3200" spc="-10" dirty="0">
                <a:solidFill>
                  <a:srgbClr val="11872B"/>
                </a:solidFill>
              </a:rPr>
              <a:t>HTTPS</a:t>
            </a:r>
            <a:r>
              <a:rPr sz="3200" spc="-290" dirty="0">
                <a:solidFill>
                  <a:srgbClr val="11872B"/>
                </a:solidFill>
              </a:rPr>
              <a:t> </a:t>
            </a:r>
            <a:r>
              <a:rPr sz="3200" spc="-150" dirty="0">
                <a:solidFill>
                  <a:srgbClr val="11872B"/>
                </a:solidFill>
              </a:rPr>
              <a:t>server</a:t>
            </a:r>
            <a:endParaRPr sz="3200"/>
          </a:p>
        </p:txBody>
      </p:sp>
      <p:sp>
        <p:nvSpPr>
          <p:cNvPr id="3" name="object 3"/>
          <p:cNvSpPr txBox="1"/>
          <p:nvPr/>
        </p:nvSpPr>
        <p:spPr>
          <a:xfrm>
            <a:off x="535940" y="1592579"/>
            <a:ext cx="6932295" cy="1922780"/>
          </a:xfrm>
          <a:prstGeom prst="rect">
            <a:avLst/>
          </a:prstGeom>
        </p:spPr>
        <p:txBody>
          <a:bodyPr vert="horz" wrap="square" lIns="0" tIns="73660" rIns="0" bIns="0" rtlCol="0">
            <a:spAutoFit/>
          </a:bodyPr>
          <a:lstStyle/>
          <a:p>
            <a:pPr marL="355600" marR="292100" indent="-342900">
              <a:lnSpc>
                <a:spcPts val="3400"/>
              </a:lnSpc>
              <a:spcBef>
                <a:spcPts val="580"/>
              </a:spcBef>
              <a:buFont typeface="Arial"/>
              <a:buChar char="•"/>
              <a:tabLst>
                <a:tab pos="354965" algn="l"/>
                <a:tab pos="355600" algn="l"/>
              </a:tabLst>
            </a:pPr>
            <a:r>
              <a:rPr sz="2000" spc="-110" dirty="0">
                <a:latin typeface="DejaVu Sans"/>
                <a:cs typeface="DejaVu Sans"/>
              </a:rPr>
              <a:t>Enable </a:t>
            </a:r>
            <a:r>
              <a:rPr sz="2000" spc="-15" dirty="0">
                <a:latin typeface="DejaVu Sans"/>
                <a:cs typeface="DejaVu Sans"/>
              </a:rPr>
              <a:t>SSL</a:t>
            </a:r>
            <a:r>
              <a:rPr sz="2000" spc="-720" dirty="0">
                <a:latin typeface="DejaVu Sans"/>
                <a:cs typeface="DejaVu Sans"/>
              </a:rPr>
              <a:t> </a:t>
            </a:r>
            <a:r>
              <a:rPr sz="2000" spc="-140" dirty="0">
                <a:latin typeface="DejaVu Sans"/>
                <a:cs typeface="DejaVu Sans"/>
              </a:rPr>
              <a:t>by </a:t>
            </a:r>
            <a:r>
              <a:rPr sz="2000" spc="-110" dirty="0">
                <a:latin typeface="DejaVu Sans"/>
                <a:cs typeface="DejaVu Sans"/>
              </a:rPr>
              <a:t>specifying </a:t>
            </a:r>
            <a:r>
              <a:rPr sz="2000" spc="-155" dirty="0">
                <a:latin typeface="DejaVu Sans"/>
                <a:cs typeface="DejaVu Sans"/>
              </a:rPr>
              <a:t>the </a:t>
            </a:r>
            <a:r>
              <a:rPr sz="2000" spc="-15" dirty="0">
                <a:latin typeface="DejaVu Sans"/>
                <a:cs typeface="DejaVu Sans"/>
              </a:rPr>
              <a:t>SSL  </a:t>
            </a:r>
            <a:r>
              <a:rPr sz="2000" spc="-165" dirty="0">
                <a:latin typeface="DejaVu Sans"/>
                <a:cs typeface="DejaVu Sans"/>
              </a:rPr>
              <a:t>parameter </a:t>
            </a:r>
            <a:r>
              <a:rPr sz="2000" spc="-114" dirty="0">
                <a:latin typeface="DejaVu Sans"/>
                <a:cs typeface="DejaVu Sans"/>
              </a:rPr>
              <a:t>on </a:t>
            </a:r>
            <a:r>
              <a:rPr sz="2000" spc="-155" dirty="0">
                <a:latin typeface="DejaVu Sans"/>
                <a:cs typeface="DejaVu Sans"/>
              </a:rPr>
              <a:t>the </a:t>
            </a:r>
            <a:r>
              <a:rPr sz="2000" spc="-140" dirty="0">
                <a:latin typeface="DejaVu Sans"/>
                <a:cs typeface="DejaVu Sans"/>
              </a:rPr>
              <a:t>listen</a:t>
            </a:r>
            <a:r>
              <a:rPr sz="2000" spc="-475" dirty="0">
                <a:latin typeface="DejaVu Sans"/>
                <a:cs typeface="DejaVu Sans"/>
              </a:rPr>
              <a:t> </a:t>
            </a:r>
            <a:r>
              <a:rPr sz="2000" spc="-135" dirty="0">
                <a:latin typeface="DejaVu Sans"/>
                <a:cs typeface="DejaVu Sans"/>
              </a:rPr>
              <a:t>directive</a:t>
            </a:r>
            <a:endParaRPr sz="2000" dirty="0">
              <a:latin typeface="DejaVu Sans"/>
              <a:cs typeface="DejaVu Sans"/>
            </a:endParaRPr>
          </a:p>
          <a:p>
            <a:pPr marL="355600" marR="5080" indent="-342900">
              <a:lnSpc>
                <a:spcPts val="3429"/>
              </a:lnSpc>
              <a:spcBef>
                <a:spcPts val="840"/>
              </a:spcBef>
              <a:buFont typeface="Arial"/>
              <a:buChar char="•"/>
              <a:tabLst>
                <a:tab pos="354965" algn="l"/>
                <a:tab pos="355600" algn="l"/>
              </a:tabLst>
            </a:pPr>
            <a:r>
              <a:rPr sz="2000" spc="-90" dirty="0">
                <a:latin typeface="DejaVu Sans"/>
                <a:cs typeface="DejaVu Sans"/>
              </a:rPr>
              <a:t>Specify</a:t>
            </a:r>
            <a:r>
              <a:rPr sz="2000" spc="-290" dirty="0">
                <a:latin typeface="DejaVu Sans"/>
                <a:cs typeface="DejaVu Sans"/>
              </a:rPr>
              <a:t> </a:t>
            </a:r>
            <a:r>
              <a:rPr sz="2000" spc="-155" dirty="0">
                <a:latin typeface="DejaVu Sans"/>
                <a:cs typeface="DejaVu Sans"/>
              </a:rPr>
              <a:t>the</a:t>
            </a:r>
            <a:r>
              <a:rPr sz="2000" spc="-204" dirty="0">
                <a:latin typeface="DejaVu Sans"/>
                <a:cs typeface="DejaVu Sans"/>
              </a:rPr>
              <a:t> </a:t>
            </a:r>
            <a:r>
              <a:rPr sz="2000" spc="-170" dirty="0">
                <a:latin typeface="DejaVu Sans"/>
                <a:cs typeface="DejaVu Sans"/>
              </a:rPr>
              <a:t>path</a:t>
            </a:r>
            <a:r>
              <a:rPr sz="2000" spc="-200" dirty="0">
                <a:latin typeface="DejaVu Sans"/>
                <a:cs typeface="DejaVu Sans"/>
              </a:rPr>
              <a:t> </a:t>
            </a:r>
            <a:r>
              <a:rPr sz="2000" spc="-50" dirty="0">
                <a:latin typeface="DejaVu Sans"/>
                <a:cs typeface="DejaVu Sans"/>
              </a:rPr>
              <a:t>of</a:t>
            </a:r>
            <a:r>
              <a:rPr sz="2000" spc="-345" dirty="0">
                <a:latin typeface="DejaVu Sans"/>
                <a:cs typeface="DejaVu Sans"/>
              </a:rPr>
              <a:t> </a:t>
            </a:r>
            <a:r>
              <a:rPr sz="2000" spc="-150" dirty="0">
                <a:latin typeface="DejaVu Sans"/>
                <a:cs typeface="DejaVu Sans"/>
              </a:rPr>
              <a:t>your</a:t>
            </a:r>
            <a:r>
              <a:rPr sz="2000" spc="-270" dirty="0">
                <a:latin typeface="DejaVu Sans"/>
                <a:cs typeface="DejaVu Sans"/>
              </a:rPr>
              <a:t> </a:t>
            </a:r>
            <a:r>
              <a:rPr sz="2000" spc="-15" dirty="0">
                <a:latin typeface="DejaVu Sans"/>
                <a:cs typeface="DejaVu Sans"/>
              </a:rPr>
              <a:t>SSL</a:t>
            </a:r>
            <a:r>
              <a:rPr sz="2000" spc="-285" dirty="0">
                <a:latin typeface="DejaVu Sans"/>
                <a:cs typeface="DejaVu Sans"/>
              </a:rPr>
              <a:t> </a:t>
            </a:r>
            <a:r>
              <a:rPr sz="2000" spc="-150" dirty="0">
                <a:latin typeface="DejaVu Sans"/>
                <a:cs typeface="DejaVu Sans"/>
              </a:rPr>
              <a:t>server  </a:t>
            </a:r>
            <a:r>
              <a:rPr sz="2000" spc="-160" dirty="0">
                <a:latin typeface="DejaVu Sans"/>
                <a:cs typeface="DejaVu Sans"/>
              </a:rPr>
              <a:t>certiﬁcate </a:t>
            </a:r>
            <a:r>
              <a:rPr sz="2000" spc="-145" dirty="0">
                <a:latin typeface="DejaVu Sans"/>
                <a:cs typeface="DejaVu Sans"/>
              </a:rPr>
              <a:t>and </a:t>
            </a:r>
            <a:r>
              <a:rPr sz="2000" spc="-175" dirty="0">
                <a:latin typeface="DejaVu Sans"/>
                <a:cs typeface="DejaVu Sans"/>
              </a:rPr>
              <a:t>private</a:t>
            </a:r>
            <a:r>
              <a:rPr sz="2000" spc="-310" dirty="0">
                <a:latin typeface="DejaVu Sans"/>
                <a:cs typeface="DejaVu Sans"/>
              </a:rPr>
              <a:t> </a:t>
            </a:r>
            <a:r>
              <a:rPr sz="2000" spc="-160" dirty="0">
                <a:latin typeface="DejaVu Sans"/>
                <a:cs typeface="DejaVu Sans"/>
              </a:rPr>
              <a:t>key</a:t>
            </a:r>
            <a:endParaRPr sz="2000" dirty="0">
              <a:latin typeface="DejaVu Sans"/>
              <a:cs typeface="DejaVu Sans"/>
            </a:endParaRPr>
          </a:p>
        </p:txBody>
      </p:sp>
      <p:grpSp>
        <p:nvGrpSpPr>
          <p:cNvPr id="4" name="object 4"/>
          <p:cNvGrpSpPr/>
          <p:nvPr/>
        </p:nvGrpSpPr>
        <p:grpSpPr>
          <a:xfrm>
            <a:off x="452437" y="3968712"/>
            <a:ext cx="8239125" cy="1839595"/>
            <a:chOff x="452437" y="3968712"/>
            <a:chExt cx="8239125" cy="1839595"/>
          </a:xfrm>
        </p:grpSpPr>
        <p:sp>
          <p:nvSpPr>
            <p:cNvPr id="5" name="object 5"/>
            <p:cNvSpPr/>
            <p:nvPr/>
          </p:nvSpPr>
          <p:spPr>
            <a:xfrm>
              <a:off x="457200" y="3973474"/>
              <a:ext cx="8229600" cy="1830070"/>
            </a:xfrm>
            <a:custGeom>
              <a:avLst/>
              <a:gdLst/>
              <a:ahLst/>
              <a:cxnLst/>
              <a:rect l="l" t="t" r="r" b="b"/>
              <a:pathLst>
                <a:path w="8229600" h="1830070">
                  <a:moveTo>
                    <a:pt x="8229600" y="0"/>
                  </a:moveTo>
                  <a:lnTo>
                    <a:pt x="0" y="0"/>
                  </a:lnTo>
                  <a:lnTo>
                    <a:pt x="0" y="1829711"/>
                  </a:lnTo>
                  <a:lnTo>
                    <a:pt x="8229600" y="1829711"/>
                  </a:lnTo>
                  <a:lnTo>
                    <a:pt x="8229600" y="0"/>
                  </a:lnTo>
                  <a:close/>
                </a:path>
              </a:pathLst>
            </a:custGeom>
            <a:solidFill>
              <a:srgbClr val="CBCBCB"/>
            </a:solidFill>
          </p:spPr>
          <p:txBody>
            <a:bodyPr wrap="square" lIns="0" tIns="0" rIns="0" bIns="0" rtlCol="0"/>
            <a:lstStyle/>
            <a:p>
              <a:endParaRPr/>
            </a:p>
          </p:txBody>
        </p:sp>
        <p:sp>
          <p:nvSpPr>
            <p:cNvPr id="6" name="object 6"/>
            <p:cNvSpPr/>
            <p:nvPr/>
          </p:nvSpPr>
          <p:spPr>
            <a:xfrm>
              <a:off x="457199" y="3973474"/>
              <a:ext cx="8229600" cy="1830070"/>
            </a:xfrm>
            <a:custGeom>
              <a:avLst/>
              <a:gdLst/>
              <a:ahLst/>
              <a:cxnLst/>
              <a:rect l="l" t="t" r="r" b="b"/>
              <a:pathLst>
                <a:path w="8229600" h="1830070">
                  <a:moveTo>
                    <a:pt x="0" y="0"/>
                  </a:moveTo>
                  <a:lnTo>
                    <a:pt x="8229594" y="0"/>
                  </a:lnTo>
                  <a:lnTo>
                    <a:pt x="8229594" y="1829708"/>
                  </a:lnTo>
                  <a:lnTo>
                    <a:pt x="0" y="1829708"/>
                  </a:lnTo>
                  <a:lnTo>
                    <a:pt x="0" y="0"/>
                  </a:lnTo>
                  <a:close/>
                </a:path>
              </a:pathLst>
            </a:custGeom>
            <a:ln w="9524">
              <a:solidFill>
                <a:srgbClr val="000000"/>
              </a:solidFill>
            </a:ln>
          </p:spPr>
          <p:txBody>
            <a:bodyPr wrap="square" lIns="0" tIns="0" rIns="0" bIns="0" rtlCol="0"/>
            <a:lstStyle/>
            <a:p>
              <a:endParaRPr/>
            </a:p>
          </p:txBody>
        </p:sp>
      </p:grpSp>
      <p:sp>
        <p:nvSpPr>
          <p:cNvPr id="7" name="object 7"/>
          <p:cNvSpPr txBox="1"/>
          <p:nvPr/>
        </p:nvSpPr>
        <p:spPr>
          <a:xfrm>
            <a:off x="548640" y="3970934"/>
            <a:ext cx="6231890" cy="1530419"/>
          </a:xfrm>
          <a:prstGeom prst="rect">
            <a:avLst/>
          </a:prstGeom>
        </p:spPr>
        <p:txBody>
          <a:bodyPr vert="horz" wrap="square" lIns="0" tIns="12700" rIns="0" bIns="0" rtlCol="0">
            <a:spAutoFit/>
          </a:bodyPr>
          <a:lstStyle/>
          <a:p>
            <a:pPr>
              <a:lnSpc>
                <a:spcPts val="1660"/>
              </a:lnSpc>
              <a:spcBef>
                <a:spcPts val="100"/>
              </a:spcBef>
            </a:pPr>
            <a:r>
              <a:rPr sz="1400" spc="-5" dirty="0">
                <a:latin typeface="Courier New"/>
                <a:cs typeface="Courier New"/>
              </a:rPr>
              <a:t>server</a:t>
            </a:r>
            <a:r>
              <a:rPr sz="1400" spc="-10" dirty="0">
                <a:latin typeface="Courier New"/>
                <a:cs typeface="Courier New"/>
              </a:rPr>
              <a:t> </a:t>
            </a:r>
            <a:r>
              <a:rPr sz="1400" dirty="0">
                <a:latin typeface="Courier New"/>
                <a:cs typeface="Courier New"/>
              </a:rPr>
              <a:t>{</a:t>
            </a:r>
          </a:p>
          <a:p>
            <a:pPr marL="457200">
              <a:lnSpc>
                <a:spcPts val="1660"/>
              </a:lnSpc>
              <a:tabLst>
                <a:tab pos="1370965" algn="l"/>
              </a:tabLst>
            </a:pPr>
            <a:r>
              <a:rPr sz="1400" spc="-5" dirty="0">
                <a:latin typeface="Courier New"/>
                <a:cs typeface="Courier New"/>
              </a:rPr>
              <a:t>listen	443 </a:t>
            </a:r>
            <a:r>
              <a:rPr sz="1400" dirty="0">
                <a:latin typeface="Courier New"/>
                <a:cs typeface="Courier New"/>
              </a:rPr>
              <a:t>ssl;</a:t>
            </a:r>
          </a:p>
          <a:p>
            <a:pPr marL="457200">
              <a:lnSpc>
                <a:spcPct val="100000"/>
              </a:lnSpc>
              <a:spcBef>
                <a:spcPts val="20"/>
              </a:spcBef>
              <a:tabLst>
                <a:tab pos="1844039" algn="l"/>
              </a:tabLst>
            </a:pPr>
            <a:r>
              <a:rPr sz="1400" dirty="0">
                <a:latin typeface="Courier New"/>
                <a:cs typeface="Courier New"/>
              </a:rPr>
              <a:t>server_name	</a:t>
            </a:r>
            <a:r>
              <a:rPr sz="1400" spc="-5" dirty="0">
                <a:latin typeface="Courier New"/>
                <a:cs typeface="Courier New"/>
              </a:rPr>
              <a:t>training.secure.com;</a:t>
            </a:r>
            <a:endParaRPr sz="1400" dirty="0">
              <a:latin typeface="Courier New"/>
              <a:cs typeface="Courier New"/>
            </a:endParaRPr>
          </a:p>
          <a:p>
            <a:pPr>
              <a:lnSpc>
                <a:spcPct val="100000"/>
              </a:lnSpc>
              <a:spcBef>
                <a:spcPts val="30"/>
              </a:spcBef>
            </a:pPr>
            <a:endParaRPr sz="1400" dirty="0">
              <a:latin typeface="Courier New"/>
              <a:cs typeface="Courier New"/>
            </a:endParaRPr>
          </a:p>
          <a:p>
            <a:pPr marL="457200" marR="5080">
              <a:lnSpc>
                <a:spcPct val="101200"/>
              </a:lnSpc>
              <a:tabLst>
                <a:tab pos="2270760" algn="l"/>
              </a:tabLst>
            </a:pPr>
            <a:r>
              <a:rPr sz="1400" dirty="0" err="1">
                <a:latin typeface="Courier New"/>
                <a:cs typeface="Courier New"/>
              </a:rPr>
              <a:t>ssl_certificate</a:t>
            </a:r>
            <a:r>
              <a:rPr sz="1400" dirty="0">
                <a:latin typeface="Courier New"/>
                <a:cs typeface="Courier New"/>
              </a:rPr>
              <a:t>	</a:t>
            </a:r>
            <a:r>
              <a:rPr sz="1400" spc="-5" dirty="0">
                <a:latin typeface="Courier New"/>
                <a:cs typeface="Courier New"/>
              </a:rPr>
              <a:t>/etc/nginx/certs/nginxtraining.crt  </a:t>
            </a:r>
            <a:r>
              <a:rPr sz="1400" dirty="0">
                <a:latin typeface="Courier New"/>
                <a:cs typeface="Courier New"/>
              </a:rPr>
              <a:t>ssl_certificate_key</a:t>
            </a:r>
            <a:r>
              <a:rPr sz="1400" spc="-100" dirty="0">
                <a:latin typeface="Courier New"/>
                <a:cs typeface="Courier New"/>
              </a:rPr>
              <a:t> </a:t>
            </a:r>
            <a:r>
              <a:rPr sz="1400" dirty="0">
                <a:latin typeface="Courier New"/>
                <a:cs typeface="Courier New"/>
              </a:rPr>
              <a:t>/etc/nginx/certs/nginxtraining.key</a:t>
            </a:r>
          </a:p>
          <a:p>
            <a:pPr>
              <a:lnSpc>
                <a:spcPct val="100000"/>
              </a:lnSpc>
              <a:spcBef>
                <a:spcPts val="15"/>
              </a:spcBef>
            </a:pPr>
            <a:r>
              <a:rPr sz="1400" dirty="0">
                <a:latin typeface="Courier New"/>
                <a:cs typeface="Courier New"/>
              </a:rPr>
              <a:t>]</a:t>
            </a:r>
          </a:p>
        </p:txBody>
      </p:sp>
    </p:spTree>
    <p:extLst>
      <p:ext uri="{BB962C8B-B14F-4D97-AF65-F5344CB8AC3E}">
        <p14:creationId xmlns:p14="http://schemas.microsoft.com/office/powerpoint/2010/main" val="737801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505267"/>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Lab – Encryption using SSL</a:t>
            </a:r>
            <a:endParaRPr sz="3200" dirty="0"/>
          </a:p>
        </p:txBody>
      </p:sp>
    </p:spTree>
    <p:extLst>
      <p:ext uri="{BB962C8B-B14F-4D97-AF65-F5344CB8AC3E}">
        <p14:creationId xmlns:p14="http://schemas.microsoft.com/office/powerpoint/2010/main" val="4041789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997709"/>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Nginx Plus – Performance Tuning Practices</a:t>
            </a:r>
            <a:endParaRPr sz="3200" dirty="0"/>
          </a:p>
        </p:txBody>
      </p:sp>
    </p:spTree>
    <p:extLst>
      <p:ext uri="{BB962C8B-B14F-4D97-AF65-F5344CB8AC3E}">
        <p14:creationId xmlns:p14="http://schemas.microsoft.com/office/powerpoint/2010/main" val="1915851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4168" y="1630680"/>
            <a:ext cx="5124631" cy="382156"/>
          </a:xfrm>
          <a:prstGeom prst="rect">
            <a:avLst/>
          </a:prstGeom>
        </p:spPr>
        <p:txBody>
          <a:bodyPr vert="horz" wrap="square" lIns="0" tIns="12700" rIns="0" bIns="0" rtlCol="0">
            <a:spAutoFit/>
          </a:bodyPr>
          <a:lstStyle/>
          <a:p>
            <a:pPr marL="12700">
              <a:lnSpc>
                <a:spcPct val="100000"/>
              </a:lnSpc>
              <a:spcBef>
                <a:spcPts val="100"/>
              </a:spcBef>
            </a:pPr>
            <a:r>
              <a:rPr lang="en-IN" sz="2400" spc="-15" dirty="0">
                <a:solidFill>
                  <a:srgbClr val="11872B"/>
                </a:solidFill>
              </a:rPr>
              <a:t>1. </a:t>
            </a:r>
            <a:r>
              <a:rPr sz="2400" spc="-15" dirty="0">
                <a:solidFill>
                  <a:srgbClr val="11872B"/>
                </a:solidFill>
              </a:rPr>
              <a:t>SSL </a:t>
            </a:r>
            <a:r>
              <a:rPr sz="2400" spc="-125" dirty="0">
                <a:solidFill>
                  <a:srgbClr val="11872B"/>
                </a:solidFill>
              </a:rPr>
              <a:t>session</a:t>
            </a:r>
            <a:r>
              <a:rPr sz="2400" spc="-535" dirty="0">
                <a:solidFill>
                  <a:srgbClr val="11872B"/>
                </a:solidFill>
              </a:rPr>
              <a:t> </a:t>
            </a:r>
            <a:r>
              <a:rPr sz="2400" spc="-95" dirty="0">
                <a:solidFill>
                  <a:srgbClr val="11872B"/>
                </a:solidFill>
              </a:rPr>
              <a:t>cache</a:t>
            </a:r>
            <a:endParaRPr sz="2400" dirty="0"/>
          </a:p>
        </p:txBody>
      </p:sp>
      <p:sp>
        <p:nvSpPr>
          <p:cNvPr id="3" name="object 3"/>
          <p:cNvSpPr txBox="1"/>
          <p:nvPr/>
        </p:nvSpPr>
        <p:spPr>
          <a:xfrm>
            <a:off x="535940" y="2438400"/>
            <a:ext cx="8060055" cy="1908086"/>
          </a:xfrm>
          <a:prstGeom prst="rect">
            <a:avLst/>
          </a:prstGeom>
        </p:spPr>
        <p:txBody>
          <a:bodyPr vert="horz" wrap="square" lIns="0" tIns="106045" rIns="0" bIns="0" rtlCol="0">
            <a:spAutoFit/>
          </a:bodyPr>
          <a:lstStyle/>
          <a:p>
            <a:pPr marL="355600" marR="5080" indent="-342900">
              <a:lnSpc>
                <a:spcPct val="79600"/>
              </a:lnSpc>
              <a:spcBef>
                <a:spcPts val="835"/>
              </a:spcBef>
              <a:buFont typeface="Arial"/>
              <a:buChar char="•"/>
              <a:tabLst>
                <a:tab pos="354965" algn="l"/>
                <a:tab pos="355600" algn="l"/>
              </a:tabLst>
            </a:pPr>
            <a:r>
              <a:rPr sz="1600" spc="-15" dirty="0">
                <a:latin typeface="DejaVu Sans"/>
                <a:cs typeface="DejaVu Sans"/>
              </a:rPr>
              <a:t>SSL </a:t>
            </a:r>
            <a:r>
              <a:rPr sz="1600" spc="-114" dirty="0">
                <a:latin typeface="DejaVu Sans"/>
                <a:cs typeface="DejaVu Sans"/>
              </a:rPr>
              <a:t>sessions </a:t>
            </a:r>
            <a:r>
              <a:rPr sz="1600" spc="-120" dirty="0">
                <a:latin typeface="DejaVu Sans"/>
                <a:cs typeface="DejaVu Sans"/>
              </a:rPr>
              <a:t>can </a:t>
            </a:r>
            <a:r>
              <a:rPr sz="1600" spc="-75" dirty="0">
                <a:latin typeface="DejaVu Sans"/>
                <a:cs typeface="DejaVu Sans"/>
              </a:rPr>
              <a:t>be </a:t>
            </a:r>
            <a:r>
              <a:rPr sz="1600" spc="-114" dirty="0">
                <a:latin typeface="DejaVu Sans"/>
                <a:cs typeface="DejaVu Sans"/>
              </a:rPr>
              <a:t>stored </a:t>
            </a:r>
            <a:r>
              <a:rPr sz="1600" spc="-180" dirty="0">
                <a:latin typeface="DejaVu Sans"/>
                <a:cs typeface="DejaVu Sans"/>
              </a:rPr>
              <a:t>in </a:t>
            </a:r>
            <a:r>
              <a:rPr sz="1600" spc="-195" dirty="0">
                <a:latin typeface="DejaVu Sans"/>
                <a:cs typeface="DejaVu Sans"/>
              </a:rPr>
              <a:t>a </a:t>
            </a:r>
            <a:r>
              <a:rPr sz="1600" spc="-90" dirty="0">
                <a:latin typeface="DejaVu Sans"/>
                <a:cs typeface="DejaVu Sans"/>
              </a:rPr>
              <a:t>cache </a:t>
            </a:r>
            <a:r>
              <a:rPr sz="1600" spc="-135" dirty="0">
                <a:latin typeface="DejaVu Sans"/>
                <a:cs typeface="DejaVu Sans"/>
              </a:rPr>
              <a:t>and  </a:t>
            </a:r>
            <a:r>
              <a:rPr sz="1600" spc="-105" dirty="0">
                <a:latin typeface="DejaVu Sans"/>
                <a:cs typeface="DejaVu Sans"/>
              </a:rPr>
              <a:t>reused </a:t>
            </a:r>
            <a:r>
              <a:rPr sz="1600" spc="-180" dirty="0">
                <a:latin typeface="DejaVu Sans"/>
                <a:cs typeface="DejaVu Sans"/>
              </a:rPr>
              <a:t>in </a:t>
            </a:r>
            <a:r>
              <a:rPr sz="1600" spc="-125" dirty="0">
                <a:latin typeface="DejaVu Sans"/>
                <a:cs typeface="DejaVu Sans"/>
              </a:rPr>
              <a:t>order </a:t>
            </a:r>
            <a:r>
              <a:rPr sz="1600" spc="-135" dirty="0">
                <a:latin typeface="DejaVu Sans"/>
                <a:cs typeface="DejaVu Sans"/>
              </a:rPr>
              <a:t>to </a:t>
            </a:r>
            <a:r>
              <a:rPr sz="1600" spc="-155" dirty="0">
                <a:latin typeface="DejaVu Sans"/>
                <a:cs typeface="DejaVu Sans"/>
              </a:rPr>
              <a:t>avoid </a:t>
            </a:r>
            <a:r>
              <a:rPr sz="1600" spc="-170" dirty="0">
                <a:latin typeface="DejaVu Sans"/>
                <a:cs typeface="DejaVu Sans"/>
              </a:rPr>
              <a:t>having </a:t>
            </a:r>
            <a:r>
              <a:rPr sz="1600" spc="-135" dirty="0">
                <a:latin typeface="DejaVu Sans"/>
                <a:cs typeface="DejaVu Sans"/>
              </a:rPr>
              <a:t>to </a:t>
            </a:r>
            <a:r>
              <a:rPr sz="1600" spc="-114" dirty="0">
                <a:latin typeface="DejaVu Sans"/>
                <a:cs typeface="DejaVu Sans"/>
              </a:rPr>
              <a:t>perform</a:t>
            </a:r>
            <a:r>
              <a:rPr sz="1600" spc="-575" dirty="0">
                <a:latin typeface="DejaVu Sans"/>
                <a:cs typeface="DejaVu Sans"/>
              </a:rPr>
              <a:t> </a:t>
            </a:r>
            <a:r>
              <a:rPr sz="1600" spc="-195" dirty="0">
                <a:latin typeface="DejaVu Sans"/>
                <a:cs typeface="DejaVu Sans"/>
              </a:rPr>
              <a:t>a  </a:t>
            </a:r>
            <a:r>
              <a:rPr sz="1600" spc="-220" dirty="0">
                <a:latin typeface="DejaVu Sans"/>
                <a:cs typeface="DejaVu Sans"/>
              </a:rPr>
              <a:t>“handshake” </a:t>
            </a:r>
            <a:r>
              <a:rPr sz="1600" spc="-150" dirty="0">
                <a:latin typeface="DejaVu Sans"/>
                <a:cs typeface="DejaVu Sans"/>
              </a:rPr>
              <a:t>as </a:t>
            </a:r>
            <a:r>
              <a:rPr sz="1600" spc="-155" dirty="0">
                <a:latin typeface="DejaVu Sans"/>
                <a:cs typeface="DejaVu Sans"/>
              </a:rPr>
              <a:t>part </a:t>
            </a:r>
            <a:r>
              <a:rPr sz="1600" spc="-45" dirty="0">
                <a:latin typeface="DejaVu Sans"/>
                <a:cs typeface="DejaVu Sans"/>
              </a:rPr>
              <a:t>of </a:t>
            </a:r>
            <a:r>
              <a:rPr sz="1600" spc="-110" dirty="0">
                <a:latin typeface="DejaVu Sans"/>
                <a:cs typeface="DejaVu Sans"/>
              </a:rPr>
              <a:t>subsequent  connections</a:t>
            </a:r>
            <a:endParaRPr sz="1600" dirty="0">
              <a:latin typeface="DejaVu Sans"/>
              <a:cs typeface="DejaVu Sans"/>
            </a:endParaRPr>
          </a:p>
          <a:p>
            <a:pPr marL="355600" marR="1022985" indent="-342900">
              <a:lnSpc>
                <a:spcPts val="2880"/>
              </a:lnSpc>
              <a:spcBef>
                <a:spcPts val="715"/>
              </a:spcBef>
              <a:buFont typeface="Arial"/>
              <a:buChar char="•"/>
              <a:tabLst>
                <a:tab pos="354965" algn="l"/>
                <a:tab pos="355600" algn="l"/>
              </a:tabLst>
            </a:pPr>
            <a:r>
              <a:rPr sz="1600" spc="-80" dirty="0">
                <a:latin typeface="DejaVu Sans"/>
                <a:cs typeface="DejaVu Sans"/>
              </a:rPr>
              <a:t>Reduces </a:t>
            </a:r>
            <a:r>
              <a:rPr sz="1600" spc="-145" dirty="0">
                <a:latin typeface="DejaVu Sans"/>
                <a:cs typeface="DejaVu Sans"/>
              </a:rPr>
              <a:t>the </a:t>
            </a:r>
            <a:r>
              <a:rPr sz="1600" spc="-150" dirty="0">
                <a:latin typeface="DejaVu Sans"/>
                <a:cs typeface="DejaVu Sans"/>
              </a:rPr>
              <a:t>amount </a:t>
            </a:r>
            <a:r>
              <a:rPr sz="1600" spc="-45" dirty="0">
                <a:latin typeface="DejaVu Sans"/>
                <a:cs typeface="DejaVu Sans"/>
              </a:rPr>
              <a:t>of </a:t>
            </a:r>
            <a:r>
              <a:rPr sz="1600" spc="30" dirty="0">
                <a:latin typeface="DejaVu Sans"/>
                <a:cs typeface="DejaVu Sans"/>
              </a:rPr>
              <a:t>CPU</a:t>
            </a:r>
            <a:r>
              <a:rPr sz="1600" spc="-605" dirty="0">
                <a:latin typeface="DejaVu Sans"/>
                <a:cs typeface="DejaVu Sans"/>
              </a:rPr>
              <a:t> </a:t>
            </a:r>
            <a:r>
              <a:rPr sz="1600" spc="-155" dirty="0">
                <a:latin typeface="DejaVu Sans"/>
                <a:cs typeface="DejaVu Sans"/>
              </a:rPr>
              <a:t>intensive  </a:t>
            </a:r>
            <a:r>
              <a:rPr sz="1600" spc="-135" dirty="0">
                <a:latin typeface="DejaVu Sans"/>
                <a:cs typeface="DejaVu Sans"/>
              </a:rPr>
              <a:t>operations </a:t>
            </a:r>
            <a:r>
              <a:rPr sz="1600" spc="-110" dirty="0">
                <a:latin typeface="DejaVu Sans"/>
                <a:cs typeface="DejaVu Sans"/>
              </a:rPr>
              <a:t>on </a:t>
            </a:r>
            <a:r>
              <a:rPr sz="1600" spc="-145" dirty="0">
                <a:latin typeface="DejaVu Sans"/>
                <a:cs typeface="DejaVu Sans"/>
              </a:rPr>
              <a:t>the</a:t>
            </a:r>
            <a:r>
              <a:rPr sz="1600" spc="-330" dirty="0">
                <a:latin typeface="DejaVu Sans"/>
                <a:cs typeface="DejaVu Sans"/>
              </a:rPr>
              <a:t> </a:t>
            </a:r>
            <a:r>
              <a:rPr sz="1600" spc="-140" dirty="0">
                <a:latin typeface="DejaVu Sans"/>
                <a:cs typeface="DejaVu Sans"/>
              </a:rPr>
              <a:t>server</a:t>
            </a:r>
            <a:endParaRPr sz="1600" dirty="0">
              <a:latin typeface="DejaVu Sans"/>
              <a:cs typeface="DejaVu Sans"/>
            </a:endParaRPr>
          </a:p>
          <a:p>
            <a:pPr marL="355600" marR="183515" indent="-342900">
              <a:lnSpc>
                <a:spcPts val="2880"/>
              </a:lnSpc>
              <a:spcBef>
                <a:spcPts val="740"/>
              </a:spcBef>
              <a:buFont typeface="Arial"/>
              <a:buChar char="•"/>
              <a:tabLst>
                <a:tab pos="354965" algn="l"/>
                <a:tab pos="355600" algn="l"/>
              </a:tabLst>
            </a:pPr>
            <a:r>
              <a:rPr sz="1600" spc="-80" dirty="0">
                <a:latin typeface="DejaVu Sans"/>
                <a:cs typeface="DejaVu Sans"/>
              </a:rPr>
              <a:t>The </a:t>
            </a:r>
            <a:r>
              <a:rPr sz="1600" spc="-114" dirty="0">
                <a:latin typeface="DejaVu Sans"/>
                <a:cs typeface="DejaVu Sans"/>
              </a:rPr>
              <a:t>session </a:t>
            </a:r>
            <a:r>
              <a:rPr sz="1600" spc="-90" dirty="0">
                <a:latin typeface="DejaVu Sans"/>
                <a:cs typeface="DejaVu Sans"/>
              </a:rPr>
              <a:t>cache </a:t>
            </a:r>
            <a:r>
              <a:rPr sz="1600" spc="-120" dirty="0">
                <a:latin typeface="DejaVu Sans"/>
                <a:cs typeface="DejaVu Sans"/>
              </a:rPr>
              <a:t>can </a:t>
            </a:r>
            <a:r>
              <a:rPr sz="1600" spc="-75" dirty="0">
                <a:latin typeface="DejaVu Sans"/>
                <a:cs typeface="DejaVu Sans"/>
              </a:rPr>
              <a:t>be </a:t>
            </a:r>
            <a:r>
              <a:rPr sz="1600" spc="-130" dirty="0">
                <a:latin typeface="DejaVu Sans"/>
                <a:cs typeface="DejaVu Sans"/>
              </a:rPr>
              <a:t>shared</a:t>
            </a:r>
            <a:r>
              <a:rPr sz="1600" spc="-700" dirty="0">
                <a:latin typeface="DejaVu Sans"/>
                <a:cs typeface="DejaVu Sans"/>
              </a:rPr>
              <a:t> </a:t>
            </a:r>
            <a:r>
              <a:rPr sz="1600" spc="-100" dirty="0">
                <a:latin typeface="DejaVu Sans"/>
                <a:cs typeface="DejaVu Sans"/>
              </a:rPr>
              <a:t>between  </a:t>
            </a:r>
            <a:r>
              <a:rPr sz="1600" spc="-120" dirty="0">
                <a:latin typeface="DejaVu Sans"/>
                <a:cs typeface="DejaVu Sans"/>
              </a:rPr>
              <a:t>workers</a:t>
            </a:r>
            <a:endParaRPr sz="1600" dirty="0">
              <a:latin typeface="DejaVu Sans"/>
              <a:cs typeface="DejaVu Sans"/>
            </a:endParaRPr>
          </a:p>
          <a:p>
            <a:pPr marL="355600" marR="186055" indent="-342900">
              <a:lnSpc>
                <a:spcPct val="80300"/>
              </a:lnSpc>
              <a:spcBef>
                <a:spcPts val="650"/>
              </a:spcBef>
              <a:buFont typeface="Arial"/>
              <a:buChar char="•"/>
              <a:tabLst>
                <a:tab pos="354965" algn="l"/>
                <a:tab pos="355600" algn="l"/>
              </a:tabLst>
            </a:pPr>
            <a:r>
              <a:rPr sz="1600" spc="-95" dirty="0">
                <a:latin typeface="DejaVu Sans"/>
                <a:cs typeface="DejaVu Sans"/>
              </a:rPr>
              <a:t>Cache </a:t>
            </a:r>
            <a:r>
              <a:rPr sz="1600" spc="-75" dirty="0">
                <a:latin typeface="DejaVu Sans"/>
                <a:cs typeface="DejaVu Sans"/>
              </a:rPr>
              <a:t>will </a:t>
            </a:r>
            <a:r>
              <a:rPr sz="1600" spc="-145" dirty="0">
                <a:latin typeface="DejaVu Sans"/>
                <a:cs typeface="DejaVu Sans"/>
              </a:rPr>
              <a:t>timeout </a:t>
            </a:r>
            <a:r>
              <a:rPr sz="1600" spc="-135" dirty="0">
                <a:latin typeface="DejaVu Sans"/>
                <a:cs typeface="DejaVu Sans"/>
              </a:rPr>
              <a:t>after </a:t>
            </a:r>
            <a:r>
              <a:rPr sz="1600" spc="-260" dirty="0">
                <a:latin typeface="DejaVu Sans"/>
                <a:cs typeface="DejaVu Sans"/>
              </a:rPr>
              <a:t>5 </a:t>
            </a:r>
            <a:r>
              <a:rPr sz="1600" spc="-150" dirty="0">
                <a:latin typeface="DejaVu Sans"/>
                <a:cs typeface="DejaVu Sans"/>
              </a:rPr>
              <a:t>minutes </a:t>
            </a:r>
            <a:r>
              <a:rPr sz="1600" spc="-135" dirty="0">
                <a:latin typeface="DejaVu Sans"/>
                <a:cs typeface="DejaVu Sans"/>
              </a:rPr>
              <a:t>by  default, </a:t>
            </a:r>
            <a:r>
              <a:rPr sz="1600" spc="-125" dirty="0">
                <a:latin typeface="DejaVu Sans"/>
                <a:cs typeface="DejaVu Sans"/>
              </a:rPr>
              <a:t>but </a:t>
            </a:r>
            <a:r>
              <a:rPr sz="1600" spc="-160" dirty="0">
                <a:latin typeface="DejaVu Sans"/>
                <a:cs typeface="DejaVu Sans"/>
              </a:rPr>
              <a:t>this </a:t>
            </a:r>
            <a:r>
              <a:rPr sz="1600" spc="-120" dirty="0">
                <a:latin typeface="DejaVu Sans"/>
                <a:cs typeface="DejaVu Sans"/>
              </a:rPr>
              <a:t>can </a:t>
            </a:r>
            <a:r>
              <a:rPr sz="1600" spc="-75" dirty="0">
                <a:latin typeface="DejaVu Sans"/>
                <a:cs typeface="DejaVu Sans"/>
              </a:rPr>
              <a:t>be </a:t>
            </a:r>
            <a:r>
              <a:rPr sz="1600" spc="-125" dirty="0">
                <a:latin typeface="DejaVu Sans"/>
                <a:cs typeface="DejaVu Sans"/>
              </a:rPr>
              <a:t>conﬁgured </a:t>
            </a:r>
            <a:r>
              <a:rPr sz="1600" spc="-140" dirty="0">
                <a:latin typeface="DejaVu Sans"/>
                <a:cs typeface="DejaVu Sans"/>
              </a:rPr>
              <a:t>with</a:t>
            </a:r>
            <a:r>
              <a:rPr sz="1600" spc="-670" dirty="0">
                <a:latin typeface="DejaVu Sans"/>
                <a:cs typeface="DejaVu Sans"/>
              </a:rPr>
              <a:t> </a:t>
            </a:r>
            <a:r>
              <a:rPr sz="1600" spc="-145" dirty="0">
                <a:latin typeface="DejaVu Sans"/>
                <a:cs typeface="DejaVu Sans"/>
              </a:rPr>
              <a:t>the  </a:t>
            </a:r>
            <a:r>
              <a:rPr sz="1600" b="1" spc="15" dirty="0">
                <a:latin typeface="Trebuchet MS"/>
                <a:cs typeface="Trebuchet MS"/>
              </a:rPr>
              <a:t>ssl_session_timeout</a:t>
            </a:r>
            <a:r>
              <a:rPr sz="1600" b="1" spc="-190" dirty="0">
                <a:latin typeface="Trebuchet MS"/>
                <a:cs typeface="Trebuchet MS"/>
              </a:rPr>
              <a:t> </a:t>
            </a:r>
            <a:r>
              <a:rPr sz="1600" spc="-130" dirty="0">
                <a:latin typeface="DejaVu Sans"/>
                <a:cs typeface="DejaVu Sans"/>
              </a:rPr>
              <a:t>directive</a:t>
            </a:r>
            <a:endParaRPr sz="1600" dirty="0">
              <a:latin typeface="DejaVu Sans"/>
              <a:cs typeface="DejaVu Sans"/>
            </a:endParaRPr>
          </a:p>
        </p:txBody>
      </p:sp>
      <p:sp>
        <p:nvSpPr>
          <p:cNvPr id="4" name="object 2">
            <a:extLst>
              <a:ext uri="{FF2B5EF4-FFF2-40B4-BE49-F238E27FC236}">
                <a16:creationId xmlns:a16="http://schemas.microsoft.com/office/drawing/2014/main" id="{1893F227-2F72-4ED9-8447-AEF8E0AB9BA5}"/>
              </a:ext>
            </a:extLst>
          </p:cNvPr>
          <p:cNvSpPr txBox="1">
            <a:spLocks/>
          </p:cNvSpPr>
          <p:nvPr/>
        </p:nvSpPr>
        <p:spPr>
          <a:xfrm>
            <a:off x="1371600" y="304800"/>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extLst>
      <p:ext uri="{BB962C8B-B14F-4D97-AF65-F5344CB8AC3E}">
        <p14:creationId xmlns:p14="http://schemas.microsoft.com/office/powerpoint/2010/main" val="3258433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367891"/>
            <a:ext cx="4445000" cy="382156"/>
          </a:xfrm>
          <a:prstGeom prst="rect">
            <a:avLst/>
          </a:prstGeom>
        </p:spPr>
        <p:txBody>
          <a:bodyPr vert="horz" wrap="square" lIns="0" tIns="12700" rIns="0" bIns="0" rtlCol="0">
            <a:spAutoFit/>
          </a:bodyPr>
          <a:lstStyle/>
          <a:p>
            <a:pPr marL="12700">
              <a:lnSpc>
                <a:spcPct val="100000"/>
              </a:lnSpc>
              <a:spcBef>
                <a:spcPts val="100"/>
              </a:spcBef>
            </a:pPr>
            <a:r>
              <a:rPr sz="2400" spc="-120" dirty="0">
                <a:solidFill>
                  <a:srgbClr val="11872B"/>
                </a:solidFill>
              </a:rPr>
              <a:t>Session </a:t>
            </a:r>
            <a:r>
              <a:rPr sz="2400" spc="-95" dirty="0">
                <a:solidFill>
                  <a:srgbClr val="11872B"/>
                </a:solidFill>
              </a:rPr>
              <a:t>cache</a:t>
            </a:r>
            <a:r>
              <a:rPr sz="2400" spc="-335" dirty="0">
                <a:solidFill>
                  <a:srgbClr val="11872B"/>
                </a:solidFill>
              </a:rPr>
              <a:t> </a:t>
            </a:r>
            <a:r>
              <a:rPr sz="2400" spc="-155" dirty="0">
                <a:solidFill>
                  <a:srgbClr val="11872B"/>
                </a:solidFill>
              </a:rPr>
              <a:t>example</a:t>
            </a:r>
            <a:endParaRPr sz="2400" dirty="0"/>
          </a:p>
        </p:txBody>
      </p:sp>
      <p:sp>
        <p:nvSpPr>
          <p:cNvPr id="3" name="object 3"/>
          <p:cNvSpPr txBox="1"/>
          <p:nvPr/>
        </p:nvSpPr>
        <p:spPr>
          <a:xfrm>
            <a:off x="535940" y="2079016"/>
            <a:ext cx="7981315" cy="1674817"/>
          </a:xfrm>
          <a:prstGeom prst="rect">
            <a:avLst/>
          </a:prstGeom>
        </p:spPr>
        <p:txBody>
          <a:bodyPr vert="horz" wrap="square" lIns="0" tIns="12700" rIns="0" bIns="0" rtlCol="0">
            <a:spAutoFit/>
          </a:bodyPr>
          <a:lstStyle/>
          <a:p>
            <a:pPr marL="355600" indent="-342900">
              <a:lnSpc>
                <a:spcPts val="3070"/>
              </a:lnSpc>
              <a:spcBef>
                <a:spcPts val="100"/>
              </a:spcBef>
              <a:buFont typeface="Arial"/>
              <a:buChar char="•"/>
              <a:tabLst>
                <a:tab pos="354965" algn="l"/>
                <a:tab pos="355600" algn="l"/>
              </a:tabLst>
            </a:pPr>
            <a:r>
              <a:rPr sz="1600" spc="-170" dirty="0">
                <a:latin typeface="DejaVu Sans"/>
                <a:cs typeface="DejaVu Sans"/>
              </a:rPr>
              <a:t>Syntax</a:t>
            </a:r>
            <a:endParaRPr sz="1600" dirty="0">
              <a:latin typeface="DejaVu Sans"/>
              <a:cs typeface="DejaVu Sans"/>
            </a:endParaRPr>
          </a:p>
          <a:p>
            <a:pPr marL="355600">
              <a:lnSpc>
                <a:spcPts val="3070"/>
              </a:lnSpc>
              <a:tabLst>
                <a:tab pos="4058920" algn="l"/>
              </a:tabLst>
            </a:pPr>
            <a:r>
              <a:rPr sz="1600" b="1" dirty="0" err="1">
                <a:latin typeface="Courier New"/>
                <a:cs typeface="Courier New"/>
              </a:rPr>
              <a:t>ssl_session_cache</a:t>
            </a:r>
            <a:r>
              <a:rPr lang="en-IN" sz="1600" b="1" dirty="0">
                <a:latin typeface="Courier New"/>
                <a:cs typeface="Courier New"/>
              </a:rPr>
              <a:t> </a:t>
            </a:r>
            <a:r>
              <a:rPr sz="1600" b="1" spc="-5" dirty="0">
                <a:latin typeface="Courier New"/>
                <a:cs typeface="Courier New"/>
              </a:rPr>
              <a:t>shared:&lt;name&gt;:size;</a:t>
            </a:r>
            <a:endParaRPr sz="1600" dirty="0">
              <a:latin typeface="Courier New"/>
              <a:cs typeface="Courier New"/>
            </a:endParaRPr>
          </a:p>
          <a:p>
            <a:pPr marL="355600" indent="-342900">
              <a:lnSpc>
                <a:spcPct val="100000"/>
              </a:lnSpc>
              <a:spcBef>
                <a:spcPts val="305"/>
              </a:spcBef>
              <a:buFont typeface="Arial"/>
              <a:buChar char="•"/>
              <a:tabLst>
                <a:tab pos="354965" algn="l"/>
                <a:tab pos="355600" algn="l"/>
              </a:tabLst>
            </a:pPr>
            <a:r>
              <a:rPr sz="1600" spc="-105" dirty="0">
                <a:latin typeface="DejaVu Sans"/>
                <a:cs typeface="DejaVu Sans"/>
              </a:rPr>
              <a:t>Size </a:t>
            </a:r>
            <a:r>
              <a:rPr sz="1600" spc="-135" dirty="0">
                <a:latin typeface="DejaVu Sans"/>
                <a:cs typeface="DejaVu Sans"/>
              </a:rPr>
              <a:t>is </a:t>
            </a:r>
            <a:r>
              <a:rPr sz="1600" spc="-110" dirty="0">
                <a:latin typeface="DejaVu Sans"/>
                <a:cs typeface="DejaVu Sans"/>
              </a:rPr>
              <a:t>speciﬁed </a:t>
            </a:r>
            <a:r>
              <a:rPr sz="1600" spc="-165" dirty="0">
                <a:latin typeface="DejaVu Sans"/>
                <a:cs typeface="DejaVu Sans"/>
              </a:rPr>
              <a:t>in </a:t>
            </a:r>
            <a:r>
              <a:rPr sz="1600" spc="-114" dirty="0">
                <a:latin typeface="DejaVu Sans"/>
                <a:cs typeface="DejaVu Sans"/>
              </a:rPr>
              <a:t>bytes </a:t>
            </a:r>
            <a:r>
              <a:rPr sz="1600" spc="-105" dirty="0">
                <a:latin typeface="DejaVu Sans"/>
                <a:cs typeface="DejaVu Sans"/>
              </a:rPr>
              <a:t>or</a:t>
            </a:r>
            <a:r>
              <a:rPr sz="1600" spc="-459" dirty="0">
                <a:latin typeface="DejaVu Sans"/>
                <a:cs typeface="DejaVu Sans"/>
              </a:rPr>
              <a:t> </a:t>
            </a:r>
            <a:r>
              <a:rPr sz="1600" spc="-114" dirty="0">
                <a:latin typeface="DejaVu Sans"/>
                <a:cs typeface="DejaVu Sans"/>
              </a:rPr>
              <a:t>megabytes</a:t>
            </a:r>
            <a:endParaRPr sz="1600" dirty="0">
              <a:latin typeface="DejaVu Sans"/>
              <a:cs typeface="DejaVu Sans"/>
            </a:endParaRPr>
          </a:p>
          <a:p>
            <a:pPr marL="355600" indent="-342900">
              <a:lnSpc>
                <a:spcPct val="100000"/>
              </a:lnSpc>
              <a:spcBef>
                <a:spcPts val="260"/>
              </a:spcBef>
              <a:buFont typeface="Arial"/>
              <a:buChar char="•"/>
              <a:tabLst>
                <a:tab pos="354965" algn="l"/>
                <a:tab pos="355600" algn="l"/>
              </a:tabLst>
            </a:pPr>
            <a:r>
              <a:rPr lang="en-IN" sz="1600" spc="-565" dirty="0">
                <a:latin typeface="DejaVu Sans"/>
                <a:cs typeface="DejaVu Sans"/>
              </a:rPr>
              <a:t>                                  1  </a:t>
            </a:r>
            <a:r>
              <a:rPr lang="en-IN" sz="1600" spc="-110" dirty="0">
                <a:latin typeface="DejaVu Sans"/>
                <a:cs typeface="DejaVu Sans"/>
              </a:rPr>
              <a:t> MB </a:t>
            </a:r>
            <a:r>
              <a:rPr sz="1600" spc="-114" dirty="0">
                <a:latin typeface="DejaVu Sans"/>
                <a:cs typeface="DejaVu Sans"/>
              </a:rPr>
              <a:t>store </a:t>
            </a:r>
            <a:r>
              <a:rPr sz="1600" spc="-125" dirty="0">
                <a:latin typeface="DejaVu Sans"/>
                <a:cs typeface="DejaVu Sans"/>
              </a:rPr>
              <a:t>around </a:t>
            </a:r>
            <a:r>
              <a:rPr sz="1600" spc="-110" dirty="0">
                <a:latin typeface="DejaVu Sans"/>
                <a:cs typeface="DejaVu Sans"/>
              </a:rPr>
              <a:t>4000</a:t>
            </a:r>
            <a:r>
              <a:rPr sz="1600" spc="-400" dirty="0">
                <a:latin typeface="DejaVu Sans"/>
                <a:cs typeface="DejaVu Sans"/>
              </a:rPr>
              <a:t> </a:t>
            </a:r>
            <a:r>
              <a:rPr sz="1600" spc="-105" dirty="0">
                <a:latin typeface="DejaVu Sans"/>
                <a:cs typeface="DejaVu Sans"/>
              </a:rPr>
              <a:t>sessions</a:t>
            </a:r>
            <a:endParaRPr sz="1600" dirty="0">
              <a:latin typeface="DejaVu Sans"/>
              <a:cs typeface="DejaVu Sans"/>
            </a:endParaRPr>
          </a:p>
          <a:p>
            <a:pPr marL="355600" indent="-342900">
              <a:lnSpc>
                <a:spcPct val="100000"/>
              </a:lnSpc>
              <a:spcBef>
                <a:spcPts val="360"/>
              </a:spcBef>
              <a:buFont typeface="Arial"/>
              <a:buChar char="•"/>
              <a:tabLst>
                <a:tab pos="354965" algn="l"/>
                <a:tab pos="355600" algn="l"/>
              </a:tabLst>
            </a:pPr>
            <a:r>
              <a:rPr sz="1600" spc="-120" dirty="0">
                <a:latin typeface="DejaVu Sans"/>
                <a:cs typeface="DejaVu Sans"/>
              </a:rPr>
              <a:t>Can </a:t>
            </a:r>
            <a:r>
              <a:rPr sz="1600" spc="-110" dirty="0">
                <a:latin typeface="DejaVu Sans"/>
                <a:cs typeface="DejaVu Sans"/>
              </a:rPr>
              <a:t>speciﬁed </a:t>
            </a:r>
            <a:r>
              <a:rPr sz="1600" spc="-165" dirty="0">
                <a:latin typeface="DejaVu Sans"/>
                <a:cs typeface="DejaVu Sans"/>
              </a:rPr>
              <a:t>in </a:t>
            </a:r>
            <a:r>
              <a:rPr sz="1600" spc="-130" dirty="0">
                <a:latin typeface="DejaVu Sans"/>
                <a:cs typeface="DejaVu Sans"/>
              </a:rPr>
              <a:t>the </a:t>
            </a:r>
            <a:r>
              <a:rPr sz="1600" spc="-140" dirty="0">
                <a:latin typeface="DejaVu Sans"/>
                <a:cs typeface="DejaVu Sans"/>
              </a:rPr>
              <a:t>http </a:t>
            </a:r>
            <a:r>
              <a:rPr sz="1600" spc="-105" dirty="0">
                <a:latin typeface="DejaVu Sans"/>
                <a:cs typeface="DejaVu Sans"/>
              </a:rPr>
              <a:t>or </a:t>
            </a:r>
            <a:r>
              <a:rPr sz="1600" spc="-125" dirty="0">
                <a:latin typeface="DejaVu Sans"/>
                <a:cs typeface="DejaVu Sans"/>
              </a:rPr>
              <a:t>server</a:t>
            </a:r>
            <a:r>
              <a:rPr sz="1600" spc="-540" dirty="0">
                <a:latin typeface="DejaVu Sans"/>
                <a:cs typeface="DejaVu Sans"/>
              </a:rPr>
              <a:t> </a:t>
            </a:r>
            <a:r>
              <a:rPr lang="en-IN" sz="1600" spc="-540" dirty="0">
                <a:latin typeface="DejaVu Sans"/>
                <a:cs typeface="DejaVu Sans"/>
              </a:rPr>
              <a:t>                   </a:t>
            </a:r>
            <a:r>
              <a:rPr sz="1600" spc="-135" dirty="0">
                <a:latin typeface="DejaVu Sans"/>
                <a:cs typeface="DejaVu Sans"/>
              </a:rPr>
              <a:t>context</a:t>
            </a:r>
            <a:endParaRPr sz="1600" dirty="0">
              <a:latin typeface="DejaVu Sans"/>
              <a:cs typeface="DejaVu Sans"/>
            </a:endParaRPr>
          </a:p>
        </p:txBody>
      </p:sp>
      <p:sp>
        <p:nvSpPr>
          <p:cNvPr id="4" name="object 4"/>
          <p:cNvSpPr txBox="1"/>
          <p:nvPr/>
        </p:nvSpPr>
        <p:spPr>
          <a:xfrm>
            <a:off x="457200" y="4273880"/>
            <a:ext cx="8229600" cy="2077085"/>
          </a:xfrm>
          <a:prstGeom prst="rect">
            <a:avLst/>
          </a:prstGeom>
          <a:solidFill>
            <a:srgbClr val="CBCBCB"/>
          </a:solidFill>
          <a:ln w="9524">
            <a:solidFill>
              <a:srgbClr val="000000"/>
            </a:solidFill>
          </a:ln>
        </p:spPr>
        <p:txBody>
          <a:bodyPr vert="horz" wrap="square" lIns="0" tIns="7620" rIns="0" bIns="0" rtlCol="0">
            <a:spAutoFit/>
          </a:bodyPr>
          <a:lstStyle/>
          <a:p>
            <a:pPr marL="91440">
              <a:lnSpc>
                <a:spcPts val="1780"/>
              </a:lnSpc>
              <a:spcBef>
                <a:spcPts val="60"/>
              </a:spcBef>
            </a:pPr>
            <a:r>
              <a:rPr sz="1500" b="1" spc="-95" dirty="0">
                <a:latin typeface="Trebuchet MS"/>
                <a:cs typeface="Trebuchet MS"/>
              </a:rPr>
              <a:t>Example</a:t>
            </a:r>
            <a:endParaRPr sz="1500">
              <a:latin typeface="Trebuchet MS"/>
              <a:cs typeface="Trebuchet MS"/>
            </a:endParaRPr>
          </a:p>
          <a:p>
            <a:pPr marL="91440">
              <a:lnSpc>
                <a:spcPts val="1780"/>
              </a:lnSpc>
            </a:pPr>
            <a:r>
              <a:rPr sz="1500" spc="-5" dirty="0">
                <a:latin typeface="Courier New"/>
                <a:cs typeface="Courier New"/>
              </a:rPr>
              <a:t>http</a:t>
            </a:r>
            <a:r>
              <a:rPr sz="1500" spc="-100" dirty="0">
                <a:latin typeface="Courier New"/>
                <a:cs typeface="Courier New"/>
              </a:rPr>
              <a:t> </a:t>
            </a:r>
            <a:r>
              <a:rPr sz="1500" dirty="0">
                <a:latin typeface="Courier New"/>
                <a:cs typeface="Courier New"/>
              </a:rPr>
              <a:t>{</a:t>
            </a:r>
            <a:endParaRPr sz="1500">
              <a:latin typeface="Courier New"/>
              <a:cs typeface="Courier New"/>
            </a:endParaRPr>
          </a:p>
          <a:p>
            <a:pPr marL="548640" marR="3900804">
              <a:lnSpc>
                <a:spcPct val="100000"/>
              </a:lnSpc>
            </a:pPr>
            <a:r>
              <a:rPr sz="1500" spc="-5" dirty="0">
                <a:latin typeface="Courier New"/>
                <a:cs typeface="Courier New"/>
              </a:rPr>
              <a:t>ssl_session_cache shared:ssl:10m;  </a:t>
            </a:r>
            <a:r>
              <a:rPr sz="1500" dirty="0">
                <a:latin typeface="Courier New"/>
                <a:cs typeface="Courier New"/>
              </a:rPr>
              <a:t>ssl_session_timeout</a:t>
            </a:r>
            <a:r>
              <a:rPr sz="1500" spc="-15" dirty="0">
                <a:latin typeface="Courier New"/>
                <a:cs typeface="Courier New"/>
              </a:rPr>
              <a:t> </a:t>
            </a:r>
            <a:r>
              <a:rPr sz="1500" spc="-5" dirty="0">
                <a:latin typeface="Courier New"/>
                <a:cs typeface="Courier New"/>
              </a:rPr>
              <a:t>10m;</a:t>
            </a:r>
            <a:endParaRPr sz="1500">
              <a:latin typeface="Courier New"/>
              <a:cs typeface="Courier New"/>
            </a:endParaRPr>
          </a:p>
          <a:p>
            <a:pPr>
              <a:lnSpc>
                <a:spcPct val="100000"/>
              </a:lnSpc>
              <a:spcBef>
                <a:spcPts val="40"/>
              </a:spcBef>
            </a:pPr>
            <a:endParaRPr sz="1550">
              <a:latin typeface="Courier New"/>
              <a:cs typeface="Courier New"/>
            </a:endParaRPr>
          </a:p>
          <a:p>
            <a:pPr marL="548640">
              <a:lnSpc>
                <a:spcPct val="100000"/>
              </a:lnSpc>
              <a:spcBef>
                <a:spcPts val="5"/>
              </a:spcBef>
            </a:pPr>
            <a:r>
              <a:rPr sz="1500" spc="-5" dirty="0">
                <a:latin typeface="Courier New"/>
                <a:cs typeface="Courier New"/>
              </a:rPr>
              <a:t>server</a:t>
            </a:r>
            <a:r>
              <a:rPr sz="1500" spc="-10" dirty="0">
                <a:latin typeface="Courier New"/>
                <a:cs typeface="Courier New"/>
              </a:rPr>
              <a:t> </a:t>
            </a:r>
            <a:r>
              <a:rPr sz="1500" dirty="0">
                <a:latin typeface="Courier New"/>
                <a:cs typeface="Courier New"/>
              </a:rPr>
              <a:t>{</a:t>
            </a:r>
            <a:endParaRPr sz="1500">
              <a:latin typeface="Courier New"/>
              <a:cs typeface="Courier New"/>
            </a:endParaRPr>
          </a:p>
          <a:p>
            <a:pPr marL="1005840">
              <a:lnSpc>
                <a:spcPct val="100000"/>
              </a:lnSpc>
            </a:pPr>
            <a:r>
              <a:rPr sz="1500" spc="-5" dirty="0">
                <a:latin typeface="Courier New"/>
                <a:cs typeface="Courier New"/>
              </a:rPr>
              <a:t>listen 443</a:t>
            </a:r>
            <a:r>
              <a:rPr sz="1500" spc="-10" dirty="0">
                <a:latin typeface="Courier New"/>
                <a:cs typeface="Courier New"/>
              </a:rPr>
              <a:t> </a:t>
            </a:r>
            <a:r>
              <a:rPr sz="1500" spc="-5" dirty="0">
                <a:latin typeface="Courier New"/>
                <a:cs typeface="Courier New"/>
              </a:rPr>
              <a:t>ssl;</a:t>
            </a:r>
            <a:endParaRPr sz="1500">
              <a:latin typeface="Courier New"/>
              <a:cs typeface="Courier New"/>
            </a:endParaRPr>
          </a:p>
          <a:p>
            <a:pPr marL="1005840">
              <a:lnSpc>
                <a:spcPct val="100000"/>
              </a:lnSpc>
            </a:pPr>
            <a:r>
              <a:rPr sz="1500" spc="-5" dirty="0">
                <a:latin typeface="Courier New"/>
                <a:cs typeface="Courier New"/>
              </a:rPr>
              <a:t>...</a:t>
            </a:r>
            <a:endParaRPr sz="1500">
              <a:latin typeface="Courier New"/>
              <a:cs typeface="Courier New"/>
            </a:endParaRPr>
          </a:p>
        </p:txBody>
      </p:sp>
      <p:sp>
        <p:nvSpPr>
          <p:cNvPr id="5" name="object 2">
            <a:extLst>
              <a:ext uri="{FF2B5EF4-FFF2-40B4-BE49-F238E27FC236}">
                <a16:creationId xmlns:a16="http://schemas.microsoft.com/office/drawing/2014/main" id="{E7D02BA6-4E4F-4EBE-A264-248B1E5D1965}"/>
              </a:ext>
            </a:extLst>
          </p:cNvPr>
          <p:cNvSpPr txBox="1">
            <a:spLocks/>
          </p:cNvSpPr>
          <p:nvPr/>
        </p:nvSpPr>
        <p:spPr>
          <a:xfrm>
            <a:off x="1371600" y="304800"/>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extLst>
      <p:ext uri="{BB962C8B-B14F-4D97-AF65-F5344CB8AC3E}">
        <p14:creationId xmlns:p14="http://schemas.microsoft.com/office/powerpoint/2010/main" val="1903790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4168" y="1630680"/>
            <a:ext cx="5124631" cy="382156"/>
          </a:xfrm>
          <a:prstGeom prst="rect">
            <a:avLst/>
          </a:prstGeom>
        </p:spPr>
        <p:txBody>
          <a:bodyPr vert="horz" wrap="square" lIns="0" tIns="12700" rIns="0" bIns="0" rtlCol="0">
            <a:spAutoFit/>
          </a:bodyPr>
          <a:lstStyle/>
          <a:p>
            <a:pPr marL="12700">
              <a:lnSpc>
                <a:spcPct val="100000"/>
              </a:lnSpc>
              <a:spcBef>
                <a:spcPts val="100"/>
              </a:spcBef>
            </a:pPr>
            <a:r>
              <a:rPr lang="en-IN" sz="2400" spc="-15" dirty="0">
                <a:solidFill>
                  <a:srgbClr val="11872B"/>
                </a:solidFill>
              </a:rPr>
              <a:t>2. Enable </a:t>
            </a:r>
            <a:r>
              <a:rPr lang="en-IN" sz="2400" spc="-15" dirty="0" err="1">
                <a:solidFill>
                  <a:srgbClr val="11872B"/>
                </a:solidFill>
              </a:rPr>
              <a:t>gzip</a:t>
            </a:r>
            <a:r>
              <a:rPr lang="en-IN" sz="2400" spc="-15" dirty="0">
                <a:solidFill>
                  <a:srgbClr val="11872B"/>
                </a:solidFill>
              </a:rPr>
              <a:t> compression</a:t>
            </a:r>
            <a:endParaRPr sz="2400" dirty="0"/>
          </a:p>
        </p:txBody>
      </p:sp>
      <p:sp>
        <p:nvSpPr>
          <p:cNvPr id="3" name="object 3"/>
          <p:cNvSpPr txBox="1"/>
          <p:nvPr/>
        </p:nvSpPr>
        <p:spPr>
          <a:xfrm>
            <a:off x="790937" y="3687569"/>
            <a:ext cx="8060055" cy="661078"/>
          </a:xfrm>
          <a:prstGeom prst="rect">
            <a:avLst/>
          </a:prstGeom>
        </p:spPr>
        <p:txBody>
          <a:bodyPr vert="horz" wrap="square" lIns="0" tIns="106045" rIns="0" bIns="0" rtlCol="0">
            <a:spAutoFit/>
          </a:bodyPr>
          <a:lstStyle/>
          <a:p>
            <a:pPr fontAlgn="base"/>
            <a:r>
              <a:rPr lang="en-IN" i="1" dirty="0" err="1"/>
              <a:t>gzip</a:t>
            </a:r>
            <a:r>
              <a:rPr lang="en-IN" i="1" dirty="0"/>
              <a:t> on;</a:t>
            </a:r>
            <a:endParaRPr lang="en-IN" dirty="0"/>
          </a:p>
          <a:p>
            <a:pPr fontAlgn="base"/>
            <a:r>
              <a:rPr lang="en-IN" i="1" dirty="0" err="1"/>
              <a:t>gzip_types</a:t>
            </a:r>
            <a:r>
              <a:rPr lang="en-IN" i="1" dirty="0"/>
              <a:t> text/plain text/xml text/</a:t>
            </a:r>
            <a:r>
              <a:rPr lang="en-IN" i="1" dirty="0" err="1"/>
              <a:t>css</a:t>
            </a:r>
            <a:r>
              <a:rPr lang="en-IN" i="1" dirty="0"/>
              <a:t> application/x-</a:t>
            </a:r>
            <a:r>
              <a:rPr lang="en-IN" i="1" dirty="0" err="1"/>
              <a:t>javascript</a:t>
            </a:r>
            <a:r>
              <a:rPr lang="en-IN" i="1" dirty="0"/>
              <a:t>;</a:t>
            </a:r>
            <a:endParaRPr lang="en-IN" dirty="0"/>
          </a:p>
        </p:txBody>
      </p:sp>
      <p:sp>
        <p:nvSpPr>
          <p:cNvPr id="4" name="object 2">
            <a:extLst>
              <a:ext uri="{FF2B5EF4-FFF2-40B4-BE49-F238E27FC236}">
                <a16:creationId xmlns:a16="http://schemas.microsoft.com/office/drawing/2014/main" id="{1893F227-2F72-4ED9-8447-AEF8E0AB9BA5}"/>
              </a:ext>
            </a:extLst>
          </p:cNvPr>
          <p:cNvSpPr txBox="1">
            <a:spLocks/>
          </p:cNvSpPr>
          <p:nvPr/>
        </p:nvSpPr>
        <p:spPr>
          <a:xfrm>
            <a:off x="1371600" y="304800"/>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
        <p:nvSpPr>
          <p:cNvPr id="5" name="Rectangle 4">
            <a:extLst>
              <a:ext uri="{FF2B5EF4-FFF2-40B4-BE49-F238E27FC236}">
                <a16:creationId xmlns:a16="http://schemas.microsoft.com/office/drawing/2014/main" id="{3155DBBB-F79C-44CF-AAF2-07E50E25176B}"/>
              </a:ext>
            </a:extLst>
          </p:cNvPr>
          <p:cNvSpPr/>
          <p:nvPr/>
        </p:nvSpPr>
        <p:spPr>
          <a:xfrm>
            <a:off x="914400" y="2209800"/>
            <a:ext cx="7772400" cy="923330"/>
          </a:xfrm>
          <a:prstGeom prst="rect">
            <a:avLst/>
          </a:prstGeom>
        </p:spPr>
        <p:txBody>
          <a:bodyPr wrap="square">
            <a:spAutoFit/>
          </a:bodyPr>
          <a:lstStyle/>
          <a:p>
            <a:r>
              <a:rPr lang="en-IN" dirty="0" err="1">
                <a:solidFill>
                  <a:srgbClr val="5B606A"/>
                </a:solidFill>
                <a:latin typeface="Arial" panose="020B0604020202020204" pitchFamily="34" charset="0"/>
              </a:rPr>
              <a:t>Gzip</a:t>
            </a:r>
            <a:r>
              <a:rPr lang="en-IN" dirty="0">
                <a:solidFill>
                  <a:srgbClr val="5B606A"/>
                </a:solidFill>
                <a:latin typeface="Arial" panose="020B0604020202020204" pitchFamily="34" charset="0"/>
              </a:rPr>
              <a:t> is a great way to optimize your Nginx server as well to make things even more efficient. There are a few simple steps to turn on </a:t>
            </a:r>
            <a:r>
              <a:rPr lang="en-IN" dirty="0" err="1">
                <a:solidFill>
                  <a:srgbClr val="5B606A"/>
                </a:solidFill>
                <a:latin typeface="Arial" panose="020B0604020202020204" pitchFamily="34" charset="0"/>
              </a:rPr>
              <a:t>Gzip</a:t>
            </a:r>
            <a:r>
              <a:rPr lang="en-IN" dirty="0">
                <a:solidFill>
                  <a:srgbClr val="5B606A"/>
                </a:solidFill>
                <a:latin typeface="Arial" panose="020B0604020202020204" pitchFamily="34" charset="0"/>
              </a:rPr>
              <a:t> within your Nginx environment. </a:t>
            </a:r>
            <a:endParaRPr lang="en-IN" dirty="0"/>
          </a:p>
        </p:txBody>
      </p:sp>
    </p:spTree>
    <p:extLst>
      <p:ext uri="{BB962C8B-B14F-4D97-AF65-F5344CB8AC3E}">
        <p14:creationId xmlns:p14="http://schemas.microsoft.com/office/powerpoint/2010/main" val="2923263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104" y="1235102"/>
            <a:ext cx="3376296" cy="382156"/>
          </a:xfrm>
          <a:prstGeom prst="rect">
            <a:avLst/>
          </a:prstGeom>
        </p:spPr>
        <p:txBody>
          <a:bodyPr vert="horz" wrap="square" lIns="0" tIns="12700" rIns="0" bIns="0" rtlCol="0">
            <a:spAutoFit/>
          </a:bodyPr>
          <a:lstStyle/>
          <a:p>
            <a:pPr marL="12700">
              <a:lnSpc>
                <a:spcPct val="100000"/>
              </a:lnSpc>
              <a:spcBef>
                <a:spcPts val="100"/>
              </a:spcBef>
            </a:pPr>
            <a:r>
              <a:rPr lang="en-IN" sz="2400" spc="30" dirty="0">
                <a:solidFill>
                  <a:srgbClr val="11872B"/>
                </a:solidFill>
              </a:rPr>
              <a:t>3. Optimized </a:t>
            </a:r>
            <a:r>
              <a:rPr sz="2400" spc="30" dirty="0">
                <a:solidFill>
                  <a:srgbClr val="11872B"/>
                </a:solidFill>
              </a:rPr>
              <a:t>L</a:t>
            </a:r>
            <a:r>
              <a:rPr sz="2400" spc="-105" dirty="0">
                <a:solidFill>
                  <a:srgbClr val="11872B"/>
                </a:solidFill>
              </a:rPr>
              <a:t>ogging</a:t>
            </a:r>
            <a:endParaRPr sz="2400" dirty="0"/>
          </a:p>
        </p:txBody>
      </p:sp>
      <p:sp>
        <p:nvSpPr>
          <p:cNvPr id="3" name="object 3"/>
          <p:cNvSpPr txBox="1"/>
          <p:nvPr/>
        </p:nvSpPr>
        <p:spPr>
          <a:xfrm>
            <a:off x="489856" y="2221552"/>
            <a:ext cx="8009890" cy="1681358"/>
          </a:xfrm>
          <a:prstGeom prst="rect">
            <a:avLst/>
          </a:prstGeom>
        </p:spPr>
        <p:txBody>
          <a:bodyPr vert="horz" wrap="square" lIns="0" tIns="106045" rIns="0" bIns="0" rtlCol="0">
            <a:spAutoFit/>
          </a:bodyPr>
          <a:lstStyle/>
          <a:p>
            <a:pPr marL="355600" marR="5080" indent="-342900">
              <a:lnSpc>
                <a:spcPct val="77200"/>
              </a:lnSpc>
              <a:spcBef>
                <a:spcPts val="835"/>
              </a:spcBef>
              <a:buFont typeface="Arial"/>
              <a:buChar char="•"/>
              <a:tabLst>
                <a:tab pos="354965" algn="l"/>
                <a:tab pos="355600" algn="l"/>
              </a:tabLst>
            </a:pPr>
            <a:r>
              <a:rPr spc="-75" dirty="0">
                <a:latin typeface="DejaVu Sans"/>
                <a:cs typeface="DejaVu Sans"/>
              </a:rPr>
              <a:t>The</a:t>
            </a:r>
            <a:r>
              <a:rPr spc="-175" dirty="0">
                <a:latin typeface="DejaVu Sans"/>
                <a:cs typeface="DejaVu Sans"/>
              </a:rPr>
              <a:t> </a:t>
            </a:r>
            <a:r>
              <a:rPr b="1" spc="-30" dirty="0">
                <a:latin typeface="Trebuchet MS"/>
                <a:cs typeface="Trebuchet MS"/>
              </a:rPr>
              <a:t>error_log</a:t>
            </a:r>
            <a:r>
              <a:rPr b="1" spc="-170" dirty="0">
                <a:latin typeface="Trebuchet MS"/>
                <a:cs typeface="Trebuchet MS"/>
              </a:rPr>
              <a:t> </a:t>
            </a:r>
            <a:r>
              <a:rPr spc="-114" dirty="0">
                <a:latin typeface="DejaVu Sans"/>
                <a:cs typeface="DejaVu Sans"/>
              </a:rPr>
              <a:t>directive</a:t>
            </a:r>
            <a:r>
              <a:rPr spc="-170" dirty="0">
                <a:latin typeface="DejaVu Sans"/>
                <a:cs typeface="DejaVu Sans"/>
              </a:rPr>
              <a:t> </a:t>
            </a:r>
            <a:r>
              <a:rPr spc="-110" dirty="0">
                <a:latin typeface="DejaVu Sans"/>
                <a:cs typeface="DejaVu Sans"/>
              </a:rPr>
              <a:t>can</a:t>
            </a:r>
            <a:r>
              <a:rPr spc="-175" dirty="0">
                <a:latin typeface="DejaVu Sans"/>
                <a:cs typeface="DejaVu Sans"/>
              </a:rPr>
              <a:t> </a:t>
            </a:r>
            <a:r>
              <a:rPr spc="-65" dirty="0">
                <a:latin typeface="DejaVu Sans"/>
                <a:cs typeface="DejaVu Sans"/>
              </a:rPr>
              <a:t>be</a:t>
            </a:r>
            <a:r>
              <a:rPr spc="-170" dirty="0">
                <a:latin typeface="DejaVu Sans"/>
                <a:cs typeface="DejaVu Sans"/>
              </a:rPr>
              <a:t> </a:t>
            </a:r>
            <a:r>
              <a:rPr spc="-80" dirty="0">
                <a:latin typeface="DejaVu Sans"/>
                <a:cs typeface="DejaVu Sans"/>
              </a:rPr>
              <a:t>used</a:t>
            </a:r>
            <a:r>
              <a:rPr spc="-170" dirty="0">
                <a:latin typeface="DejaVu Sans"/>
                <a:cs typeface="DejaVu Sans"/>
              </a:rPr>
              <a:t> </a:t>
            </a:r>
            <a:r>
              <a:rPr spc="-120" dirty="0">
                <a:latin typeface="DejaVu Sans"/>
                <a:cs typeface="DejaVu Sans"/>
              </a:rPr>
              <a:t>to</a:t>
            </a:r>
            <a:r>
              <a:rPr spc="-175" dirty="0">
                <a:latin typeface="DejaVu Sans"/>
                <a:cs typeface="DejaVu Sans"/>
              </a:rPr>
              <a:t> </a:t>
            </a:r>
            <a:r>
              <a:rPr spc="-120" dirty="0">
                <a:latin typeface="DejaVu Sans"/>
                <a:cs typeface="DejaVu Sans"/>
              </a:rPr>
              <a:t>conﬁgure  </a:t>
            </a:r>
            <a:r>
              <a:rPr spc="-130" dirty="0">
                <a:latin typeface="DejaVu Sans"/>
                <a:cs typeface="DejaVu Sans"/>
              </a:rPr>
              <a:t>the </a:t>
            </a:r>
            <a:r>
              <a:rPr spc="-80" dirty="0">
                <a:latin typeface="DejaVu Sans"/>
                <a:cs typeface="DejaVu Sans"/>
              </a:rPr>
              <a:t>logging</a:t>
            </a:r>
            <a:r>
              <a:rPr spc="-215" dirty="0">
                <a:latin typeface="DejaVu Sans"/>
                <a:cs typeface="DejaVu Sans"/>
              </a:rPr>
              <a:t> </a:t>
            </a:r>
            <a:r>
              <a:rPr spc="-125" dirty="0">
                <a:latin typeface="DejaVu Sans"/>
                <a:cs typeface="DejaVu Sans"/>
              </a:rPr>
              <a:t>settings</a:t>
            </a:r>
            <a:r>
              <a:rPr lang="en-IN" spc="-125" dirty="0">
                <a:latin typeface="DejaVu Sans"/>
                <a:cs typeface="DejaVu Sans"/>
              </a:rPr>
              <a:t>.</a:t>
            </a:r>
            <a:endParaRPr dirty="0">
              <a:latin typeface="DejaVu Sans"/>
              <a:cs typeface="DejaVu Sans"/>
            </a:endParaRPr>
          </a:p>
          <a:p>
            <a:pPr marL="355600" indent="-342900">
              <a:lnSpc>
                <a:spcPts val="2945"/>
              </a:lnSpc>
              <a:spcBef>
                <a:spcPts val="10"/>
              </a:spcBef>
              <a:buFont typeface="Arial"/>
              <a:buChar char="•"/>
              <a:tabLst>
                <a:tab pos="354965" algn="l"/>
                <a:tab pos="355600" algn="l"/>
              </a:tabLst>
            </a:pPr>
            <a:r>
              <a:rPr spc="-200" dirty="0">
                <a:latin typeface="DejaVu Sans"/>
                <a:cs typeface="DejaVu Sans"/>
              </a:rPr>
              <a:t>Syntax:</a:t>
            </a:r>
            <a:endParaRPr dirty="0">
              <a:latin typeface="DejaVu Sans"/>
              <a:cs typeface="DejaVu Sans"/>
            </a:endParaRPr>
          </a:p>
          <a:p>
            <a:pPr marL="355600">
              <a:lnSpc>
                <a:spcPts val="2945"/>
              </a:lnSpc>
              <a:tabLst>
                <a:tab pos="2413000" algn="l"/>
              </a:tabLst>
            </a:pPr>
            <a:r>
              <a:rPr dirty="0">
                <a:latin typeface="Courier New"/>
                <a:cs typeface="Courier New"/>
              </a:rPr>
              <a:t>error_log	</a:t>
            </a:r>
            <a:r>
              <a:rPr spc="-5" dirty="0">
                <a:latin typeface="Courier New"/>
                <a:cs typeface="Courier New"/>
              </a:rPr>
              <a:t>&lt;file&gt; &lt;log</a:t>
            </a:r>
            <a:r>
              <a:rPr spc="-25" dirty="0">
                <a:latin typeface="Courier New"/>
                <a:cs typeface="Courier New"/>
              </a:rPr>
              <a:t> </a:t>
            </a:r>
            <a:r>
              <a:rPr spc="-5" dirty="0">
                <a:latin typeface="Courier New"/>
                <a:cs typeface="Courier New"/>
              </a:rPr>
              <a:t>level&gt;;</a:t>
            </a:r>
            <a:endParaRPr dirty="0">
              <a:latin typeface="Courier New"/>
              <a:cs typeface="Courier New"/>
            </a:endParaRPr>
          </a:p>
          <a:p>
            <a:pPr marL="355600" marR="1195070" indent="-342900">
              <a:lnSpc>
                <a:spcPct val="78800"/>
              </a:lnSpc>
              <a:spcBef>
                <a:spcPts val="695"/>
              </a:spcBef>
              <a:buFont typeface="Arial"/>
              <a:buChar char="•"/>
              <a:tabLst>
                <a:tab pos="354965" algn="l"/>
                <a:tab pos="355600" algn="l"/>
              </a:tabLst>
            </a:pPr>
            <a:r>
              <a:rPr spc="-120" dirty="0">
                <a:latin typeface="DejaVu Sans"/>
                <a:cs typeface="DejaVu Sans"/>
              </a:rPr>
              <a:t>Can </a:t>
            </a:r>
            <a:r>
              <a:rPr spc="-65" dirty="0">
                <a:latin typeface="DejaVu Sans"/>
                <a:cs typeface="DejaVu Sans"/>
              </a:rPr>
              <a:t>be </a:t>
            </a:r>
            <a:r>
              <a:rPr spc="-80" dirty="0">
                <a:latin typeface="DejaVu Sans"/>
                <a:cs typeface="DejaVu Sans"/>
              </a:rPr>
              <a:t>used </a:t>
            </a:r>
            <a:r>
              <a:rPr spc="-165" dirty="0">
                <a:latin typeface="DejaVu Sans"/>
                <a:cs typeface="DejaVu Sans"/>
              </a:rPr>
              <a:t>in </a:t>
            </a:r>
            <a:r>
              <a:rPr spc="-130" dirty="0">
                <a:latin typeface="DejaVu Sans"/>
                <a:cs typeface="DejaVu Sans"/>
              </a:rPr>
              <a:t>the </a:t>
            </a:r>
            <a:r>
              <a:rPr spc="-195" dirty="0">
                <a:latin typeface="DejaVu Sans"/>
                <a:cs typeface="DejaVu Sans"/>
              </a:rPr>
              <a:t>main, </a:t>
            </a:r>
            <a:r>
              <a:rPr spc="-150" dirty="0">
                <a:latin typeface="DejaVu Sans"/>
                <a:cs typeface="DejaVu Sans"/>
              </a:rPr>
              <a:t>server, </a:t>
            </a:r>
            <a:r>
              <a:rPr spc="-140" dirty="0">
                <a:latin typeface="DejaVu Sans"/>
                <a:cs typeface="DejaVu Sans"/>
              </a:rPr>
              <a:t>http</a:t>
            </a:r>
            <a:r>
              <a:rPr spc="-470" dirty="0">
                <a:latin typeface="DejaVu Sans"/>
                <a:cs typeface="DejaVu Sans"/>
              </a:rPr>
              <a:t> </a:t>
            </a:r>
            <a:r>
              <a:rPr spc="-120" dirty="0">
                <a:latin typeface="DejaVu Sans"/>
                <a:cs typeface="DejaVu Sans"/>
              </a:rPr>
              <a:t>and  </a:t>
            </a:r>
            <a:r>
              <a:rPr spc="-105" dirty="0">
                <a:latin typeface="DejaVu Sans"/>
                <a:cs typeface="DejaVu Sans"/>
              </a:rPr>
              <a:t>location</a:t>
            </a:r>
            <a:r>
              <a:rPr spc="-175" dirty="0">
                <a:latin typeface="DejaVu Sans"/>
                <a:cs typeface="DejaVu Sans"/>
              </a:rPr>
              <a:t> </a:t>
            </a:r>
            <a:r>
              <a:rPr spc="-130" dirty="0">
                <a:latin typeface="DejaVu Sans"/>
                <a:cs typeface="DejaVu Sans"/>
              </a:rPr>
              <a:t>contexts</a:t>
            </a:r>
            <a:r>
              <a:rPr lang="en-IN" spc="-130" dirty="0">
                <a:latin typeface="DejaVu Sans"/>
                <a:cs typeface="DejaVu Sans"/>
              </a:rPr>
              <a:t>.</a:t>
            </a:r>
            <a:endParaRPr dirty="0">
              <a:latin typeface="DejaVu Sans"/>
              <a:cs typeface="DejaVu Sans"/>
            </a:endParaRPr>
          </a:p>
          <a:p>
            <a:pPr marL="355600" marR="700405" indent="-342900">
              <a:lnSpc>
                <a:spcPct val="78800"/>
              </a:lnSpc>
              <a:spcBef>
                <a:spcPts val="695"/>
              </a:spcBef>
              <a:buFont typeface="Arial"/>
              <a:buChar char="•"/>
              <a:tabLst>
                <a:tab pos="354965" algn="l"/>
                <a:tab pos="355600" algn="l"/>
              </a:tabLst>
            </a:pPr>
            <a:r>
              <a:rPr spc="-75" dirty="0">
                <a:latin typeface="DejaVu Sans"/>
                <a:cs typeface="DejaVu Sans"/>
              </a:rPr>
              <a:t>The</a:t>
            </a:r>
            <a:r>
              <a:rPr spc="-175" dirty="0">
                <a:latin typeface="DejaVu Sans"/>
                <a:cs typeface="DejaVu Sans"/>
              </a:rPr>
              <a:t> </a:t>
            </a:r>
            <a:r>
              <a:rPr spc="-25" dirty="0">
                <a:latin typeface="DejaVu Sans"/>
                <a:cs typeface="DejaVu Sans"/>
              </a:rPr>
              <a:t>Log</a:t>
            </a:r>
            <a:r>
              <a:rPr spc="-170" dirty="0">
                <a:latin typeface="DejaVu Sans"/>
                <a:cs typeface="DejaVu Sans"/>
              </a:rPr>
              <a:t> </a:t>
            </a:r>
            <a:r>
              <a:rPr spc="-90" dirty="0">
                <a:latin typeface="DejaVu Sans"/>
                <a:cs typeface="DejaVu Sans"/>
              </a:rPr>
              <a:t>level</a:t>
            </a:r>
            <a:r>
              <a:rPr spc="-245" dirty="0">
                <a:latin typeface="DejaVu Sans"/>
                <a:cs typeface="DejaVu Sans"/>
              </a:rPr>
              <a:t> </a:t>
            </a:r>
            <a:r>
              <a:rPr spc="-114" dirty="0">
                <a:latin typeface="DejaVu Sans"/>
                <a:cs typeface="DejaVu Sans"/>
              </a:rPr>
              <a:t>speciﬁes</a:t>
            </a:r>
            <a:r>
              <a:rPr spc="-170" dirty="0">
                <a:latin typeface="DejaVu Sans"/>
                <a:cs typeface="DejaVu Sans"/>
              </a:rPr>
              <a:t> </a:t>
            </a:r>
            <a:r>
              <a:rPr spc="-90" dirty="0">
                <a:latin typeface="DejaVu Sans"/>
                <a:cs typeface="DejaVu Sans"/>
              </a:rPr>
              <a:t>how</a:t>
            </a:r>
            <a:r>
              <a:rPr spc="-245" dirty="0">
                <a:latin typeface="DejaVu Sans"/>
                <a:cs typeface="DejaVu Sans"/>
              </a:rPr>
              <a:t> </a:t>
            </a:r>
            <a:r>
              <a:rPr spc="-100" dirty="0">
                <a:latin typeface="DejaVu Sans"/>
                <a:cs typeface="DejaVu Sans"/>
              </a:rPr>
              <a:t>detailed</a:t>
            </a:r>
            <a:r>
              <a:rPr spc="-170" dirty="0">
                <a:latin typeface="DejaVu Sans"/>
                <a:cs typeface="DejaVu Sans"/>
              </a:rPr>
              <a:t> </a:t>
            </a:r>
            <a:r>
              <a:rPr spc="-130" dirty="0">
                <a:latin typeface="DejaVu Sans"/>
                <a:cs typeface="DejaVu Sans"/>
              </a:rPr>
              <a:t>the</a:t>
            </a:r>
            <a:r>
              <a:rPr spc="-170" dirty="0">
                <a:latin typeface="DejaVu Sans"/>
                <a:cs typeface="DejaVu Sans"/>
              </a:rPr>
              <a:t> </a:t>
            </a:r>
            <a:r>
              <a:rPr spc="-50" dirty="0">
                <a:latin typeface="DejaVu Sans"/>
                <a:cs typeface="DejaVu Sans"/>
              </a:rPr>
              <a:t>log </a:t>
            </a:r>
            <a:r>
              <a:rPr spc="-110" dirty="0">
                <a:latin typeface="DejaVu Sans"/>
                <a:cs typeface="DejaVu Sans"/>
              </a:rPr>
              <a:t>output </a:t>
            </a:r>
            <a:r>
              <a:rPr spc="-65" dirty="0">
                <a:latin typeface="DejaVu Sans"/>
                <a:cs typeface="DejaVu Sans"/>
              </a:rPr>
              <a:t>will</a:t>
            </a:r>
            <a:r>
              <a:rPr spc="-385" dirty="0">
                <a:latin typeface="DejaVu Sans"/>
                <a:cs typeface="DejaVu Sans"/>
              </a:rPr>
              <a:t> </a:t>
            </a:r>
            <a:r>
              <a:rPr spc="-65" dirty="0">
                <a:latin typeface="DejaVu Sans"/>
                <a:cs typeface="DejaVu Sans"/>
              </a:rPr>
              <a:t>be</a:t>
            </a:r>
            <a:endParaRPr dirty="0">
              <a:latin typeface="DejaVu Sans"/>
              <a:cs typeface="DejaVu Sans"/>
            </a:endParaRPr>
          </a:p>
        </p:txBody>
      </p:sp>
      <p:grpSp>
        <p:nvGrpSpPr>
          <p:cNvPr id="4" name="object 4"/>
          <p:cNvGrpSpPr/>
          <p:nvPr/>
        </p:nvGrpSpPr>
        <p:grpSpPr>
          <a:xfrm>
            <a:off x="452437" y="4940757"/>
            <a:ext cx="8239125" cy="983615"/>
            <a:chOff x="452437" y="4940757"/>
            <a:chExt cx="8239125" cy="983615"/>
          </a:xfrm>
        </p:grpSpPr>
        <p:sp>
          <p:nvSpPr>
            <p:cNvPr id="5" name="object 5"/>
            <p:cNvSpPr/>
            <p:nvPr/>
          </p:nvSpPr>
          <p:spPr>
            <a:xfrm>
              <a:off x="457200" y="4945519"/>
              <a:ext cx="8229600" cy="974090"/>
            </a:xfrm>
            <a:custGeom>
              <a:avLst/>
              <a:gdLst/>
              <a:ahLst/>
              <a:cxnLst/>
              <a:rect l="l" t="t" r="r" b="b"/>
              <a:pathLst>
                <a:path w="8229600" h="974089">
                  <a:moveTo>
                    <a:pt x="8229600" y="0"/>
                  </a:moveTo>
                  <a:lnTo>
                    <a:pt x="0" y="0"/>
                  </a:lnTo>
                  <a:lnTo>
                    <a:pt x="0" y="973595"/>
                  </a:lnTo>
                  <a:lnTo>
                    <a:pt x="8229600" y="973595"/>
                  </a:lnTo>
                  <a:lnTo>
                    <a:pt x="8229600" y="0"/>
                  </a:lnTo>
                  <a:close/>
                </a:path>
              </a:pathLst>
            </a:custGeom>
            <a:solidFill>
              <a:srgbClr val="CBCBCB"/>
            </a:solidFill>
          </p:spPr>
          <p:txBody>
            <a:bodyPr wrap="square" lIns="0" tIns="0" rIns="0" bIns="0" rtlCol="0"/>
            <a:lstStyle/>
            <a:p>
              <a:endParaRPr sz="1400"/>
            </a:p>
          </p:txBody>
        </p:sp>
        <p:sp>
          <p:nvSpPr>
            <p:cNvPr id="6" name="object 6"/>
            <p:cNvSpPr/>
            <p:nvPr/>
          </p:nvSpPr>
          <p:spPr>
            <a:xfrm>
              <a:off x="457199" y="4945519"/>
              <a:ext cx="8229600" cy="974090"/>
            </a:xfrm>
            <a:custGeom>
              <a:avLst/>
              <a:gdLst/>
              <a:ahLst/>
              <a:cxnLst/>
              <a:rect l="l" t="t" r="r" b="b"/>
              <a:pathLst>
                <a:path w="8229600" h="974089">
                  <a:moveTo>
                    <a:pt x="0" y="0"/>
                  </a:moveTo>
                  <a:lnTo>
                    <a:pt x="8229594" y="0"/>
                  </a:lnTo>
                  <a:lnTo>
                    <a:pt x="8229594" y="973598"/>
                  </a:lnTo>
                  <a:lnTo>
                    <a:pt x="0" y="973598"/>
                  </a:lnTo>
                  <a:lnTo>
                    <a:pt x="0" y="0"/>
                  </a:lnTo>
                  <a:close/>
                </a:path>
              </a:pathLst>
            </a:custGeom>
            <a:ln w="9524">
              <a:solidFill>
                <a:srgbClr val="000000"/>
              </a:solidFill>
            </a:ln>
          </p:spPr>
          <p:txBody>
            <a:bodyPr wrap="square" lIns="0" tIns="0" rIns="0" bIns="0" rtlCol="0"/>
            <a:lstStyle/>
            <a:p>
              <a:endParaRPr sz="1400"/>
            </a:p>
          </p:txBody>
        </p:sp>
      </p:grpSp>
      <p:sp>
        <p:nvSpPr>
          <p:cNvPr id="7" name="object 7"/>
          <p:cNvSpPr txBox="1"/>
          <p:nvPr/>
        </p:nvSpPr>
        <p:spPr>
          <a:xfrm>
            <a:off x="503283" y="4902339"/>
            <a:ext cx="2070735" cy="929640"/>
          </a:xfrm>
          <a:prstGeom prst="rect">
            <a:avLst/>
          </a:prstGeom>
        </p:spPr>
        <p:txBody>
          <a:bodyPr vert="horz" wrap="square" lIns="0" tIns="12700" rIns="0" bIns="0" rtlCol="0">
            <a:spAutoFit/>
          </a:bodyPr>
          <a:lstStyle/>
          <a:p>
            <a:pPr>
              <a:lnSpc>
                <a:spcPts val="3560"/>
              </a:lnSpc>
              <a:spcBef>
                <a:spcPts val="100"/>
              </a:spcBef>
            </a:pPr>
            <a:r>
              <a:rPr sz="2000" b="1" spc="-185" dirty="0">
                <a:latin typeface="Trebuchet MS"/>
                <a:cs typeface="Trebuchet MS"/>
              </a:rPr>
              <a:t>Example</a:t>
            </a:r>
            <a:endParaRPr sz="2000" dirty="0">
              <a:latin typeface="Trebuchet MS"/>
              <a:cs typeface="Trebuchet MS"/>
            </a:endParaRPr>
          </a:p>
          <a:p>
            <a:pPr>
              <a:lnSpc>
                <a:spcPts val="3560"/>
              </a:lnSpc>
            </a:pPr>
            <a:r>
              <a:rPr sz="2000" dirty="0">
                <a:latin typeface="Courier New"/>
                <a:cs typeface="Courier New"/>
              </a:rPr>
              <a:t>error_log</a:t>
            </a:r>
          </a:p>
        </p:txBody>
      </p:sp>
      <p:sp>
        <p:nvSpPr>
          <p:cNvPr id="8" name="object 8"/>
          <p:cNvSpPr txBox="1"/>
          <p:nvPr/>
        </p:nvSpPr>
        <p:spPr>
          <a:xfrm>
            <a:off x="3246483" y="5349379"/>
            <a:ext cx="4585335" cy="320601"/>
          </a:xfrm>
          <a:prstGeom prst="rect">
            <a:avLst/>
          </a:prstGeom>
        </p:spPr>
        <p:txBody>
          <a:bodyPr vert="horz" wrap="square" lIns="0" tIns="12700" rIns="0" bIns="0" rtlCol="0">
            <a:spAutoFit/>
          </a:bodyPr>
          <a:lstStyle/>
          <a:p>
            <a:pPr>
              <a:lnSpc>
                <a:spcPct val="100000"/>
              </a:lnSpc>
              <a:spcBef>
                <a:spcPts val="100"/>
              </a:spcBef>
            </a:pPr>
            <a:r>
              <a:rPr sz="2000" spc="-5" dirty="0">
                <a:latin typeface="Courier New"/>
                <a:cs typeface="Courier New"/>
              </a:rPr>
              <a:t>logs/error.log</a:t>
            </a:r>
            <a:r>
              <a:rPr sz="2000" spc="-95" dirty="0">
                <a:latin typeface="Courier New"/>
                <a:cs typeface="Courier New"/>
              </a:rPr>
              <a:t> </a:t>
            </a:r>
            <a:r>
              <a:rPr sz="2000" spc="-5" dirty="0">
                <a:latin typeface="Courier New"/>
                <a:cs typeface="Courier New"/>
              </a:rPr>
              <a:t>info;</a:t>
            </a:r>
            <a:endParaRPr sz="2000" dirty="0">
              <a:latin typeface="Courier New"/>
              <a:cs typeface="Courier New"/>
            </a:endParaRPr>
          </a:p>
        </p:txBody>
      </p:sp>
      <p:sp>
        <p:nvSpPr>
          <p:cNvPr id="9" name="object 2">
            <a:extLst>
              <a:ext uri="{FF2B5EF4-FFF2-40B4-BE49-F238E27FC236}">
                <a16:creationId xmlns:a16="http://schemas.microsoft.com/office/drawing/2014/main" id="{71B9ECA9-228A-403C-A7CC-0DCB2DB7FE37}"/>
              </a:ext>
            </a:extLst>
          </p:cNvPr>
          <p:cNvSpPr txBox="1">
            <a:spLocks/>
          </p:cNvSpPr>
          <p:nvPr/>
        </p:nvSpPr>
        <p:spPr>
          <a:xfrm>
            <a:off x="1371600" y="304800"/>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054" y="1341678"/>
            <a:ext cx="4317365" cy="382156"/>
          </a:xfrm>
          <a:prstGeom prst="rect">
            <a:avLst/>
          </a:prstGeom>
        </p:spPr>
        <p:txBody>
          <a:bodyPr vert="horz" wrap="square" lIns="0" tIns="12700" rIns="0" bIns="0" rtlCol="0">
            <a:spAutoFit/>
          </a:bodyPr>
          <a:lstStyle/>
          <a:p>
            <a:pPr marL="12700">
              <a:lnSpc>
                <a:spcPct val="100000"/>
              </a:lnSpc>
              <a:spcBef>
                <a:spcPts val="100"/>
              </a:spcBef>
            </a:pPr>
            <a:r>
              <a:rPr sz="2400" spc="-85" dirty="0">
                <a:solidFill>
                  <a:srgbClr val="11872B"/>
                </a:solidFill>
              </a:rPr>
              <a:t>Logging </a:t>
            </a:r>
            <a:r>
              <a:rPr sz="2400" spc="-114" dirty="0">
                <a:solidFill>
                  <a:srgbClr val="11872B"/>
                </a:solidFill>
              </a:rPr>
              <a:t>best</a:t>
            </a:r>
            <a:r>
              <a:rPr sz="2400" spc="-365" dirty="0">
                <a:solidFill>
                  <a:srgbClr val="11872B"/>
                </a:solidFill>
              </a:rPr>
              <a:t> </a:t>
            </a:r>
            <a:r>
              <a:rPr sz="2400" spc="-125" dirty="0">
                <a:solidFill>
                  <a:srgbClr val="11872B"/>
                </a:solidFill>
              </a:rPr>
              <a:t>practices</a:t>
            </a:r>
            <a:endParaRPr sz="2400" dirty="0"/>
          </a:p>
        </p:txBody>
      </p:sp>
      <p:sp>
        <p:nvSpPr>
          <p:cNvPr id="3" name="object 3"/>
          <p:cNvSpPr txBox="1"/>
          <p:nvPr/>
        </p:nvSpPr>
        <p:spPr>
          <a:xfrm>
            <a:off x="525054" y="2119589"/>
            <a:ext cx="7880350" cy="987835"/>
          </a:xfrm>
          <a:prstGeom prst="rect">
            <a:avLst/>
          </a:prstGeom>
        </p:spPr>
        <p:txBody>
          <a:bodyPr vert="horz" wrap="square" lIns="0" tIns="73660" rIns="0" bIns="0" rtlCol="0">
            <a:spAutoFit/>
          </a:bodyPr>
          <a:lstStyle/>
          <a:p>
            <a:pPr marL="355600" marR="95250" indent="-342900">
              <a:lnSpc>
                <a:spcPts val="3400"/>
              </a:lnSpc>
              <a:spcBef>
                <a:spcPts val="580"/>
              </a:spcBef>
              <a:buFont typeface="Arial"/>
              <a:buChar char="•"/>
              <a:tabLst>
                <a:tab pos="354965" algn="l"/>
                <a:tab pos="355600" algn="l"/>
              </a:tabLst>
            </a:pPr>
            <a:r>
              <a:rPr spc="-90" dirty="0">
                <a:latin typeface="DejaVu Sans"/>
                <a:cs typeface="DejaVu Sans"/>
              </a:rPr>
              <a:t>Should </a:t>
            </a:r>
            <a:r>
              <a:rPr spc="-105" dirty="0">
                <a:latin typeface="DejaVu Sans"/>
                <a:cs typeface="DejaVu Sans"/>
              </a:rPr>
              <a:t>keep </a:t>
            </a:r>
            <a:r>
              <a:rPr spc="-210" dirty="0">
                <a:latin typeface="DejaVu Sans"/>
                <a:cs typeface="DejaVu Sans"/>
              </a:rPr>
              <a:t>a </a:t>
            </a:r>
            <a:r>
              <a:rPr spc="-155" dirty="0">
                <a:latin typeface="DejaVu Sans"/>
                <a:cs typeface="DejaVu Sans"/>
              </a:rPr>
              <a:t>separate </a:t>
            </a:r>
            <a:r>
              <a:rPr spc="-165" dirty="0">
                <a:latin typeface="DejaVu Sans"/>
                <a:cs typeface="DejaVu Sans"/>
              </a:rPr>
              <a:t>error </a:t>
            </a:r>
            <a:r>
              <a:rPr spc="-55" dirty="0">
                <a:latin typeface="DejaVu Sans"/>
                <a:cs typeface="DejaVu Sans"/>
              </a:rPr>
              <a:t>log </a:t>
            </a:r>
            <a:r>
              <a:rPr spc="-185" dirty="0">
                <a:latin typeface="DejaVu Sans"/>
                <a:cs typeface="DejaVu Sans"/>
              </a:rPr>
              <a:t>ﬁle</a:t>
            </a:r>
            <a:r>
              <a:rPr spc="-690" dirty="0">
                <a:latin typeface="DejaVu Sans"/>
                <a:cs typeface="DejaVu Sans"/>
              </a:rPr>
              <a:t> </a:t>
            </a:r>
            <a:r>
              <a:rPr lang="en-IN" spc="-100" dirty="0">
                <a:latin typeface="DejaVu Sans"/>
                <a:cs typeface="DejaVu Sans"/>
              </a:rPr>
              <a:t> for </a:t>
            </a:r>
            <a:r>
              <a:rPr spc="-120" dirty="0">
                <a:latin typeface="DejaVu Sans"/>
                <a:cs typeface="DejaVu Sans"/>
              </a:rPr>
              <a:t>each</a:t>
            </a:r>
            <a:r>
              <a:rPr spc="-204" dirty="0">
                <a:latin typeface="DejaVu Sans"/>
                <a:cs typeface="DejaVu Sans"/>
              </a:rPr>
              <a:t> </a:t>
            </a:r>
            <a:r>
              <a:rPr spc="-150" dirty="0">
                <a:latin typeface="DejaVu Sans"/>
                <a:cs typeface="DejaVu Sans"/>
              </a:rPr>
              <a:t>server</a:t>
            </a:r>
            <a:endParaRPr dirty="0">
              <a:latin typeface="DejaVu Sans"/>
              <a:cs typeface="DejaVu Sans"/>
            </a:endParaRPr>
          </a:p>
          <a:p>
            <a:pPr marL="355600" marR="5080" indent="-342900">
              <a:lnSpc>
                <a:spcPts val="3429"/>
              </a:lnSpc>
              <a:spcBef>
                <a:spcPts val="840"/>
              </a:spcBef>
              <a:buFont typeface="Arial"/>
              <a:buChar char="•"/>
              <a:tabLst>
                <a:tab pos="354965" algn="l"/>
                <a:tab pos="355600" algn="l"/>
              </a:tabLst>
            </a:pPr>
            <a:r>
              <a:rPr spc="-70" dirty="0">
                <a:latin typeface="DejaVu Sans"/>
                <a:cs typeface="DejaVu Sans"/>
              </a:rPr>
              <a:t>Helps</a:t>
            </a:r>
            <a:r>
              <a:rPr spc="-204" dirty="0">
                <a:latin typeface="DejaVu Sans"/>
                <a:cs typeface="DejaVu Sans"/>
              </a:rPr>
              <a:t> </a:t>
            </a:r>
            <a:r>
              <a:rPr spc="-145" dirty="0">
                <a:latin typeface="DejaVu Sans"/>
                <a:cs typeface="DejaVu Sans"/>
              </a:rPr>
              <a:t>to</a:t>
            </a:r>
            <a:r>
              <a:rPr spc="-204" dirty="0">
                <a:latin typeface="DejaVu Sans"/>
                <a:cs typeface="DejaVu Sans"/>
              </a:rPr>
              <a:t> </a:t>
            </a:r>
            <a:r>
              <a:rPr spc="-90" dirty="0">
                <a:latin typeface="DejaVu Sans"/>
                <a:cs typeface="DejaVu Sans"/>
              </a:rPr>
              <a:t>reduce</a:t>
            </a:r>
            <a:r>
              <a:rPr spc="-204" dirty="0">
                <a:latin typeface="DejaVu Sans"/>
                <a:cs typeface="DejaVu Sans"/>
              </a:rPr>
              <a:t> </a:t>
            </a:r>
            <a:r>
              <a:rPr spc="-135" dirty="0">
                <a:latin typeface="DejaVu Sans"/>
                <a:cs typeface="DejaVu Sans"/>
              </a:rPr>
              <a:t>size</a:t>
            </a:r>
            <a:r>
              <a:rPr spc="-204" dirty="0">
                <a:latin typeface="DejaVu Sans"/>
                <a:cs typeface="DejaVu Sans"/>
              </a:rPr>
              <a:t> </a:t>
            </a:r>
            <a:r>
              <a:rPr spc="-50" dirty="0">
                <a:latin typeface="DejaVu Sans"/>
                <a:cs typeface="DejaVu Sans"/>
              </a:rPr>
              <a:t>of</a:t>
            </a:r>
            <a:r>
              <a:rPr spc="-254" dirty="0">
                <a:latin typeface="DejaVu Sans"/>
                <a:cs typeface="DejaVu Sans"/>
              </a:rPr>
              <a:t> </a:t>
            </a:r>
            <a:r>
              <a:rPr spc="-120" dirty="0">
                <a:latin typeface="DejaVu Sans"/>
                <a:cs typeface="DejaVu Sans"/>
              </a:rPr>
              <a:t>each</a:t>
            </a:r>
            <a:r>
              <a:rPr spc="-204" dirty="0">
                <a:latin typeface="DejaVu Sans"/>
                <a:cs typeface="DejaVu Sans"/>
              </a:rPr>
              <a:t> </a:t>
            </a:r>
            <a:r>
              <a:rPr spc="-55" dirty="0">
                <a:latin typeface="DejaVu Sans"/>
                <a:cs typeface="DejaVu Sans"/>
              </a:rPr>
              <a:t>log</a:t>
            </a:r>
            <a:r>
              <a:rPr spc="-204" dirty="0">
                <a:latin typeface="DejaVu Sans"/>
                <a:cs typeface="DejaVu Sans"/>
              </a:rPr>
              <a:t> </a:t>
            </a:r>
            <a:r>
              <a:rPr spc="-185" dirty="0">
                <a:latin typeface="DejaVu Sans"/>
                <a:cs typeface="DejaVu Sans"/>
              </a:rPr>
              <a:t>ﬁle</a:t>
            </a:r>
            <a:r>
              <a:rPr spc="-204" dirty="0">
                <a:latin typeface="DejaVu Sans"/>
                <a:cs typeface="DejaVu Sans"/>
              </a:rPr>
              <a:t> </a:t>
            </a:r>
            <a:r>
              <a:rPr spc="-145" dirty="0">
                <a:latin typeface="DejaVu Sans"/>
                <a:cs typeface="DejaVu Sans"/>
              </a:rPr>
              <a:t>and </a:t>
            </a:r>
            <a:r>
              <a:rPr spc="-155" dirty="0">
                <a:latin typeface="DejaVu Sans"/>
                <a:cs typeface="DejaVu Sans"/>
              </a:rPr>
              <a:t>makes </a:t>
            </a:r>
            <a:r>
              <a:rPr spc="-130" dirty="0">
                <a:latin typeface="DejaVu Sans"/>
                <a:cs typeface="DejaVu Sans"/>
              </a:rPr>
              <a:t>troubleshooting</a:t>
            </a:r>
            <a:r>
              <a:rPr spc="-250" dirty="0">
                <a:latin typeface="DejaVu Sans"/>
                <a:cs typeface="DejaVu Sans"/>
              </a:rPr>
              <a:t> </a:t>
            </a:r>
            <a:r>
              <a:rPr spc="-150" dirty="0">
                <a:latin typeface="DejaVu Sans"/>
                <a:cs typeface="DejaVu Sans"/>
              </a:rPr>
              <a:t>easier</a:t>
            </a:r>
            <a:r>
              <a:rPr lang="en-IN" spc="-150" dirty="0">
                <a:latin typeface="DejaVu Sans"/>
                <a:cs typeface="DejaVu Sans"/>
              </a:rPr>
              <a:t>.</a:t>
            </a:r>
            <a:endParaRPr dirty="0">
              <a:latin typeface="DejaVu Sans"/>
              <a:cs typeface="DejaVu Sans"/>
            </a:endParaRPr>
          </a:p>
        </p:txBody>
      </p:sp>
      <p:grpSp>
        <p:nvGrpSpPr>
          <p:cNvPr id="4" name="object 4"/>
          <p:cNvGrpSpPr/>
          <p:nvPr/>
        </p:nvGrpSpPr>
        <p:grpSpPr>
          <a:xfrm>
            <a:off x="452437" y="3745814"/>
            <a:ext cx="8239125" cy="2479040"/>
            <a:chOff x="452437" y="3745814"/>
            <a:chExt cx="8239125" cy="2479040"/>
          </a:xfrm>
        </p:grpSpPr>
        <p:sp>
          <p:nvSpPr>
            <p:cNvPr id="5" name="object 5"/>
            <p:cNvSpPr/>
            <p:nvPr/>
          </p:nvSpPr>
          <p:spPr>
            <a:xfrm>
              <a:off x="457200" y="3750576"/>
              <a:ext cx="8229600" cy="2469515"/>
            </a:xfrm>
            <a:custGeom>
              <a:avLst/>
              <a:gdLst/>
              <a:ahLst/>
              <a:cxnLst/>
              <a:rect l="l" t="t" r="r" b="b"/>
              <a:pathLst>
                <a:path w="8229600" h="2469515">
                  <a:moveTo>
                    <a:pt x="8229600" y="0"/>
                  </a:moveTo>
                  <a:lnTo>
                    <a:pt x="0" y="0"/>
                  </a:lnTo>
                  <a:lnTo>
                    <a:pt x="0" y="2468939"/>
                  </a:lnTo>
                  <a:lnTo>
                    <a:pt x="8229600" y="2468939"/>
                  </a:lnTo>
                  <a:lnTo>
                    <a:pt x="8229600" y="0"/>
                  </a:lnTo>
                  <a:close/>
                </a:path>
              </a:pathLst>
            </a:custGeom>
            <a:solidFill>
              <a:srgbClr val="CBCBCB"/>
            </a:solidFill>
          </p:spPr>
          <p:txBody>
            <a:bodyPr wrap="square" lIns="0" tIns="0" rIns="0" bIns="0" rtlCol="0"/>
            <a:lstStyle/>
            <a:p>
              <a:endParaRPr/>
            </a:p>
          </p:txBody>
        </p:sp>
        <p:sp>
          <p:nvSpPr>
            <p:cNvPr id="6" name="object 6"/>
            <p:cNvSpPr/>
            <p:nvPr/>
          </p:nvSpPr>
          <p:spPr>
            <a:xfrm>
              <a:off x="457199" y="3750576"/>
              <a:ext cx="8229600" cy="2469515"/>
            </a:xfrm>
            <a:custGeom>
              <a:avLst/>
              <a:gdLst/>
              <a:ahLst/>
              <a:cxnLst/>
              <a:rect l="l" t="t" r="r" b="b"/>
              <a:pathLst>
                <a:path w="8229600" h="2469515">
                  <a:moveTo>
                    <a:pt x="0" y="0"/>
                  </a:moveTo>
                  <a:lnTo>
                    <a:pt x="8229594" y="0"/>
                  </a:lnTo>
                  <a:lnTo>
                    <a:pt x="8229594" y="2468938"/>
                  </a:lnTo>
                  <a:lnTo>
                    <a:pt x="0" y="2468938"/>
                  </a:lnTo>
                  <a:lnTo>
                    <a:pt x="0" y="0"/>
                  </a:lnTo>
                  <a:close/>
                </a:path>
              </a:pathLst>
            </a:custGeom>
            <a:ln w="9524">
              <a:solidFill>
                <a:srgbClr val="000000"/>
              </a:solidFill>
            </a:ln>
          </p:spPr>
          <p:txBody>
            <a:bodyPr wrap="square" lIns="0" tIns="0" rIns="0" bIns="0" rtlCol="0"/>
            <a:lstStyle/>
            <a:p>
              <a:endParaRPr/>
            </a:p>
          </p:txBody>
        </p:sp>
      </p:grpSp>
      <p:sp>
        <p:nvSpPr>
          <p:cNvPr id="7" name="object 7"/>
          <p:cNvSpPr txBox="1"/>
          <p:nvPr/>
        </p:nvSpPr>
        <p:spPr>
          <a:xfrm>
            <a:off x="4663440" y="4336300"/>
            <a:ext cx="508000" cy="223520"/>
          </a:xfrm>
          <a:prstGeom prst="rect">
            <a:avLst/>
          </a:prstGeom>
        </p:spPr>
        <p:txBody>
          <a:bodyPr vert="horz" wrap="square" lIns="0" tIns="12700" rIns="0" bIns="0" rtlCol="0">
            <a:spAutoFit/>
          </a:bodyPr>
          <a:lstStyle/>
          <a:p>
            <a:pPr>
              <a:lnSpc>
                <a:spcPct val="100000"/>
              </a:lnSpc>
              <a:spcBef>
                <a:spcPts val="100"/>
              </a:spcBef>
            </a:pPr>
            <a:r>
              <a:rPr sz="1300" b="1" spc="-5" dirty="0">
                <a:latin typeface="Courier New"/>
                <a:cs typeface="Courier New"/>
              </a:rPr>
              <a:t>info;</a:t>
            </a:r>
            <a:endParaRPr sz="1300">
              <a:latin typeface="Courier New"/>
              <a:cs typeface="Courier New"/>
            </a:endParaRPr>
          </a:p>
        </p:txBody>
      </p:sp>
      <p:sp>
        <p:nvSpPr>
          <p:cNvPr id="8" name="object 8"/>
          <p:cNvSpPr txBox="1"/>
          <p:nvPr/>
        </p:nvSpPr>
        <p:spPr>
          <a:xfrm>
            <a:off x="548640" y="3750576"/>
            <a:ext cx="3640454" cy="1012825"/>
          </a:xfrm>
          <a:prstGeom prst="rect">
            <a:avLst/>
          </a:prstGeom>
        </p:spPr>
        <p:txBody>
          <a:bodyPr vert="horz" wrap="square" lIns="0" tIns="12700" rIns="0" bIns="0" rtlCol="0">
            <a:spAutoFit/>
          </a:bodyPr>
          <a:lstStyle/>
          <a:p>
            <a:pPr>
              <a:lnSpc>
                <a:spcPts val="1535"/>
              </a:lnSpc>
              <a:spcBef>
                <a:spcPts val="100"/>
              </a:spcBef>
            </a:pPr>
            <a:r>
              <a:rPr sz="1300" spc="-5" dirty="0">
                <a:latin typeface="Courier New"/>
                <a:cs typeface="Courier New"/>
              </a:rPr>
              <a:t>server</a:t>
            </a:r>
            <a:r>
              <a:rPr sz="1300" spc="-10" dirty="0">
                <a:latin typeface="Courier New"/>
                <a:cs typeface="Courier New"/>
              </a:rPr>
              <a:t> </a:t>
            </a:r>
            <a:r>
              <a:rPr sz="1300" dirty="0">
                <a:latin typeface="Courier New"/>
                <a:cs typeface="Courier New"/>
              </a:rPr>
              <a:t>{</a:t>
            </a:r>
            <a:endParaRPr sz="1300">
              <a:latin typeface="Courier New"/>
              <a:cs typeface="Courier New"/>
            </a:endParaRPr>
          </a:p>
          <a:p>
            <a:pPr marL="457200">
              <a:lnSpc>
                <a:spcPts val="1535"/>
              </a:lnSpc>
            </a:pPr>
            <a:r>
              <a:rPr sz="1300" dirty="0">
                <a:latin typeface="Courier New"/>
                <a:cs typeface="Courier New"/>
              </a:rPr>
              <a:t>server_name</a:t>
            </a:r>
            <a:r>
              <a:rPr sz="1300" spc="-15" dirty="0">
                <a:latin typeface="Courier New"/>
                <a:cs typeface="Courier New"/>
              </a:rPr>
              <a:t> </a:t>
            </a:r>
            <a:r>
              <a:rPr sz="1300" spc="-5" dirty="0">
                <a:latin typeface="Courier New"/>
                <a:cs typeface="Courier New"/>
              </a:rPr>
              <a:t>server1.com;</a:t>
            </a:r>
            <a:endParaRPr sz="1300">
              <a:latin typeface="Courier New"/>
              <a:cs typeface="Courier New"/>
            </a:endParaRPr>
          </a:p>
          <a:p>
            <a:pPr marL="457200">
              <a:lnSpc>
                <a:spcPts val="1530"/>
              </a:lnSpc>
              <a:spcBef>
                <a:spcPts val="40"/>
              </a:spcBef>
            </a:pPr>
            <a:r>
              <a:rPr sz="1300" spc="-5" dirty="0">
                <a:latin typeface="Courier New"/>
                <a:cs typeface="Courier New"/>
              </a:rPr>
              <a:t>root</a:t>
            </a:r>
            <a:r>
              <a:rPr sz="1300" spc="-15" dirty="0">
                <a:latin typeface="Courier New"/>
                <a:cs typeface="Courier New"/>
              </a:rPr>
              <a:t> </a:t>
            </a:r>
            <a:r>
              <a:rPr sz="1300" spc="-5" dirty="0">
                <a:latin typeface="Courier New"/>
                <a:cs typeface="Courier New"/>
              </a:rPr>
              <a:t>/data/server1.com;</a:t>
            </a:r>
            <a:endParaRPr sz="1300">
              <a:latin typeface="Courier New"/>
              <a:cs typeface="Courier New"/>
            </a:endParaRPr>
          </a:p>
          <a:p>
            <a:pPr marL="457200">
              <a:lnSpc>
                <a:spcPts val="1530"/>
              </a:lnSpc>
            </a:pPr>
            <a:r>
              <a:rPr sz="1300" b="1" dirty="0">
                <a:latin typeface="Courier New"/>
                <a:cs typeface="Courier New"/>
              </a:rPr>
              <a:t>error_log</a:t>
            </a:r>
            <a:r>
              <a:rPr sz="1300" b="1" spc="-80" dirty="0">
                <a:latin typeface="Courier New"/>
                <a:cs typeface="Courier New"/>
              </a:rPr>
              <a:t> </a:t>
            </a:r>
            <a:r>
              <a:rPr sz="1300" b="1" spc="-5" dirty="0">
                <a:latin typeface="Courier New"/>
                <a:cs typeface="Courier New"/>
              </a:rPr>
              <a:t>logs/server1.error.log</a:t>
            </a:r>
            <a:endParaRPr sz="1300">
              <a:latin typeface="Courier New"/>
              <a:cs typeface="Courier New"/>
            </a:endParaRPr>
          </a:p>
          <a:p>
            <a:pPr>
              <a:lnSpc>
                <a:spcPct val="100000"/>
              </a:lnSpc>
              <a:spcBef>
                <a:spcPts val="40"/>
              </a:spcBef>
            </a:pPr>
            <a:r>
              <a:rPr sz="1300" dirty="0">
                <a:latin typeface="Courier New"/>
                <a:cs typeface="Courier New"/>
              </a:rPr>
              <a:t>}</a:t>
            </a:r>
            <a:endParaRPr sz="1300">
              <a:latin typeface="Courier New"/>
              <a:cs typeface="Courier New"/>
            </a:endParaRPr>
          </a:p>
        </p:txBody>
      </p:sp>
      <p:sp>
        <p:nvSpPr>
          <p:cNvPr id="9" name="object 9"/>
          <p:cNvSpPr txBox="1"/>
          <p:nvPr/>
        </p:nvSpPr>
        <p:spPr>
          <a:xfrm>
            <a:off x="4663440" y="5530100"/>
            <a:ext cx="508000" cy="223520"/>
          </a:xfrm>
          <a:prstGeom prst="rect">
            <a:avLst/>
          </a:prstGeom>
        </p:spPr>
        <p:txBody>
          <a:bodyPr vert="horz" wrap="square" lIns="0" tIns="12700" rIns="0" bIns="0" rtlCol="0">
            <a:spAutoFit/>
          </a:bodyPr>
          <a:lstStyle/>
          <a:p>
            <a:pPr>
              <a:lnSpc>
                <a:spcPct val="100000"/>
              </a:lnSpc>
              <a:spcBef>
                <a:spcPts val="100"/>
              </a:spcBef>
            </a:pPr>
            <a:r>
              <a:rPr sz="1300" b="1" spc="-5" dirty="0">
                <a:latin typeface="Courier New"/>
                <a:cs typeface="Courier New"/>
              </a:rPr>
              <a:t>info;</a:t>
            </a:r>
            <a:endParaRPr sz="1300">
              <a:latin typeface="Courier New"/>
              <a:cs typeface="Courier New"/>
            </a:endParaRPr>
          </a:p>
        </p:txBody>
      </p:sp>
      <p:sp>
        <p:nvSpPr>
          <p:cNvPr id="10" name="object 10"/>
          <p:cNvSpPr txBox="1"/>
          <p:nvPr/>
        </p:nvSpPr>
        <p:spPr>
          <a:xfrm>
            <a:off x="548640" y="4933200"/>
            <a:ext cx="3640454" cy="1010919"/>
          </a:xfrm>
          <a:prstGeom prst="rect">
            <a:avLst/>
          </a:prstGeom>
        </p:spPr>
        <p:txBody>
          <a:bodyPr vert="horz" wrap="square" lIns="0" tIns="12700" rIns="0" bIns="0" rtlCol="0">
            <a:spAutoFit/>
          </a:bodyPr>
          <a:lstStyle/>
          <a:p>
            <a:pPr>
              <a:lnSpc>
                <a:spcPct val="100000"/>
              </a:lnSpc>
              <a:spcBef>
                <a:spcPts val="100"/>
              </a:spcBef>
            </a:pPr>
            <a:r>
              <a:rPr sz="1300" spc="-5" dirty="0">
                <a:latin typeface="Courier New"/>
                <a:cs typeface="Courier New"/>
              </a:rPr>
              <a:t>server</a:t>
            </a:r>
            <a:r>
              <a:rPr sz="1300" spc="-10" dirty="0">
                <a:latin typeface="Courier New"/>
                <a:cs typeface="Courier New"/>
              </a:rPr>
              <a:t> </a:t>
            </a:r>
            <a:r>
              <a:rPr sz="1300" dirty="0">
                <a:latin typeface="Courier New"/>
                <a:cs typeface="Courier New"/>
              </a:rPr>
              <a:t>{</a:t>
            </a:r>
            <a:endParaRPr sz="1300">
              <a:latin typeface="Courier New"/>
              <a:cs typeface="Courier New"/>
            </a:endParaRPr>
          </a:p>
          <a:p>
            <a:pPr marL="457200" marR="895985">
              <a:lnSpc>
                <a:spcPts val="1500"/>
              </a:lnSpc>
              <a:spcBef>
                <a:spcPts val="140"/>
              </a:spcBef>
            </a:pPr>
            <a:r>
              <a:rPr sz="1300" dirty="0">
                <a:latin typeface="Courier New"/>
                <a:cs typeface="Courier New"/>
              </a:rPr>
              <a:t>server_name</a:t>
            </a:r>
            <a:r>
              <a:rPr sz="1300" spc="-95" dirty="0">
                <a:latin typeface="Courier New"/>
                <a:cs typeface="Courier New"/>
              </a:rPr>
              <a:t> </a:t>
            </a:r>
            <a:r>
              <a:rPr sz="1300" spc="-5" dirty="0">
                <a:latin typeface="Courier New"/>
                <a:cs typeface="Courier New"/>
              </a:rPr>
              <a:t>server2.com  root</a:t>
            </a:r>
            <a:r>
              <a:rPr sz="1300" spc="-90" dirty="0">
                <a:latin typeface="Courier New"/>
                <a:cs typeface="Courier New"/>
              </a:rPr>
              <a:t> </a:t>
            </a:r>
            <a:r>
              <a:rPr sz="1300" spc="-5" dirty="0">
                <a:latin typeface="Courier New"/>
                <a:cs typeface="Courier New"/>
              </a:rPr>
              <a:t>/data/server2.com;</a:t>
            </a:r>
            <a:endParaRPr sz="1300">
              <a:latin typeface="Courier New"/>
              <a:cs typeface="Courier New"/>
            </a:endParaRPr>
          </a:p>
          <a:p>
            <a:pPr marL="457200">
              <a:lnSpc>
                <a:spcPts val="1530"/>
              </a:lnSpc>
            </a:pPr>
            <a:r>
              <a:rPr sz="1300" b="1" dirty="0">
                <a:latin typeface="Courier New"/>
                <a:cs typeface="Courier New"/>
              </a:rPr>
              <a:t>error_log</a:t>
            </a:r>
            <a:r>
              <a:rPr sz="1300" b="1" spc="-80" dirty="0">
                <a:latin typeface="Courier New"/>
                <a:cs typeface="Courier New"/>
              </a:rPr>
              <a:t> </a:t>
            </a:r>
            <a:r>
              <a:rPr sz="1300" b="1" spc="-5" dirty="0">
                <a:latin typeface="Courier New"/>
                <a:cs typeface="Courier New"/>
              </a:rPr>
              <a:t>logs/server2.error.log</a:t>
            </a:r>
            <a:endParaRPr sz="1300">
              <a:latin typeface="Courier New"/>
              <a:cs typeface="Courier New"/>
            </a:endParaRPr>
          </a:p>
          <a:p>
            <a:pPr>
              <a:lnSpc>
                <a:spcPts val="1530"/>
              </a:lnSpc>
            </a:pPr>
            <a:r>
              <a:rPr sz="1300" dirty="0">
                <a:latin typeface="Courier New"/>
                <a:cs typeface="Courier New"/>
              </a:rPr>
              <a:t>}</a:t>
            </a:r>
            <a:endParaRPr sz="1300">
              <a:latin typeface="Courier New"/>
              <a:cs typeface="Courier New"/>
            </a:endParaRPr>
          </a:p>
        </p:txBody>
      </p:sp>
      <p:sp>
        <p:nvSpPr>
          <p:cNvPr id="11" name="object 2">
            <a:extLst>
              <a:ext uri="{FF2B5EF4-FFF2-40B4-BE49-F238E27FC236}">
                <a16:creationId xmlns:a16="http://schemas.microsoft.com/office/drawing/2014/main" id="{7D28CC39-B3E1-4ED1-AC67-86450AB68485}"/>
              </a:ext>
            </a:extLst>
          </p:cNvPr>
          <p:cNvSpPr txBox="1">
            <a:spLocks/>
          </p:cNvSpPr>
          <p:nvPr/>
        </p:nvSpPr>
        <p:spPr>
          <a:xfrm>
            <a:off x="1371600" y="304800"/>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75445" y="1066800"/>
            <a:ext cx="7642225" cy="3813865"/>
          </a:xfrm>
          <a:prstGeom prst="rect">
            <a:avLst/>
          </a:prstGeom>
        </p:spPr>
        <p:txBody>
          <a:bodyPr vert="horz" wrap="square" lIns="0" tIns="12700" rIns="0" bIns="0" rtlCol="0">
            <a:spAutoFit/>
          </a:bodyPr>
          <a:lstStyle/>
          <a:p>
            <a:pPr marL="12700">
              <a:lnSpc>
                <a:spcPct val="100000"/>
              </a:lnSpc>
              <a:spcBef>
                <a:spcPts val="100"/>
              </a:spcBef>
            </a:pPr>
            <a:r>
              <a:rPr lang="en-IN" sz="2400" spc="-140" dirty="0">
                <a:solidFill>
                  <a:srgbClr val="11872B"/>
                </a:solidFill>
                <a:latin typeface="DejaVu Sans"/>
                <a:cs typeface="DejaVu Sans"/>
              </a:rPr>
              <a:t>4. </a:t>
            </a:r>
            <a:r>
              <a:rPr sz="2400" spc="-140" dirty="0">
                <a:solidFill>
                  <a:srgbClr val="11872B"/>
                </a:solidFill>
                <a:latin typeface="DejaVu Sans"/>
                <a:cs typeface="DejaVu Sans"/>
              </a:rPr>
              <a:t>Reverse </a:t>
            </a:r>
            <a:r>
              <a:rPr sz="2400" spc="-185" dirty="0">
                <a:solidFill>
                  <a:srgbClr val="11872B"/>
                </a:solidFill>
                <a:latin typeface="DejaVu Sans"/>
                <a:cs typeface="DejaVu Sans"/>
              </a:rPr>
              <a:t>proxy </a:t>
            </a:r>
            <a:r>
              <a:rPr sz="2400" spc="-145" dirty="0">
                <a:solidFill>
                  <a:srgbClr val="11872B"/>
                </a:solidFill>
                <a:latin typeface="DejaVu Sans"/>
                <a:cs typeface="DejaVu Sans"/>
              </a:rPr>
              <a:t>and</a:t>
            </a:r>
            <a:r>
              <a:rPr sz="2400" spc="-365" dirty="0">
                <a:solidFill>
                  <a:srgbClr val="11872B"/>
                </a:solidFill>
                <a:latin typeface="DejaVu Sans"/>
                <a:cs typeface="DejaVu Sans"/>
              </a:rPr>
              <a:t> </a:t>
            </a:r>
            <a:r>
              <a:rPr sz="2400" spc="-120" dirty="0">
                <a:solidFill>
                  <a:srgbClr val="11872B"/>
                </a:solidFill>
                <a:latin typeface="DejaVu Sans"/>
                <a:cs typeface="DejaVu Sans"/>
              </a:rPr>
              <a:t>caching</a:t>
            </a:r>
            <a:endParaRPr sz="2400" dirty="0">
              <a:latin typeface="DejaVu Sans"/>
              <a:cs typeface="DejaVu Sans"/>
            </a:endParaRPr>
          </a:p>
          <a:p>
            <a:pPr>
              <a:lnSpc>
                <a:spcPct val="100000"/>
              </a:lnSpc>
              <a:spcBef>
                <a:spcPts val="55"/>
              </a:spcBef>
            </a:pPr>
            <a:endParaRPr sz="3850" dirty="0">
              <a:latin typeface="DejaVu Sans"/>
              <a:cs typeface="DejaVu Sans"/>
            </a:endParaRPr>
          </a:p>
          <a:p>
            <a:pPr marL="355600" marR="448309" indent="-342900">
              <a:lnSpc>
                <a:spcPts val="3800"/>
              </a:lnSpc>
              <a:buFont typeface="Arial"/>
              <a:buChar char="•"/>
              <a:tabLst>
                <a:tab pos="354965" algn="l"/>
                <a:tab pos="355600" algn="l"/>
              </a:tabLst>
            </a:pPr>
            <a:r>
              <a:rPr spc="-229" dirty="0">
                <a:latin typeface="DejaVu Sans"/>
                <a:cs typeface="DejaVu Sans"/>
              </a:rPr>
              <a:t>It’s </a:t>
            </a:r>
            <a:r>
              <a:rPr spc="-114" dirty="0">
                <a:latin typeface="DejaVu Sans"/>
                <a:cs typeface="DejaVu Sans"/>
              </a:rPr>
              <a:t>common </a:t>
            </a:r>
            <a:r>
              <a:rPr spc="-145" dirty="0">
                <a:latin typeface="DejaVu Sans"/>
                <a:cs typeface="DejaVu Sans"/>
              </a:rPr>
              <a:t>to </a:t>
            </a:r>
            <a:r>
              <a:rPr spc="-110" dirty="0">
                <a:latin typeface="DejaVu Sans"/>
                <a:cs typeface="DejaVu Sans"/>
              </a:rPr>
              <a:t>use </a:t>
            </a:r>
            <a:r>
              <a:rPr spc="-70" dirty="0">
                <a:latin typeface="DejaVu Sans"/>
                <a:cs typeface="DejaVu Sans"/>
              </a:rPr>
              <a:t>NGINX </a:t>
            </a:r>
            <a:r>
              <a:rPr spc="-190" dirty="0">
                <a:latin typeface="DejaVu Sans"/>
                <a:cs typeface="DejaVu Sans"/>
              </a:rPr>
              <a:t>in </a:t>
            </a:r>
            <a:r>
              <a:rPr spc="-150" dirty="0">
                <a:latin typeface="DejaVu Sans"/>
                <a:cs typeface="DejaVu Sans"/>
              </a:rPr>
              <a:t>front</a:t>
            </a:r>
            <a:r>
              <a:rPr spc="-590" dirty="0">
                <a:latin typeface="DejaVu Sans"/>
                <a:cs typeface="DejaVu Sans"/>
              </a:rPr>
              <a:t> </a:t>
            </a:r>
            <a:r>
              <a:rPr lang="en-IN" spc="-590" dirty="0">
                <a:latin typeface="DejaVu Sans"/>
                <a:cs typeface="DejaVu Sans"/>
              </a:rPr>
              <a:t>             </a:t>
            </a:r>
            <a:r>
              <a:rPr spc="-50" dirty="0">
                <a:latin typeface="DejaVu Sans"/>
                <a:cs typeface="DejaVu Sans"/>
              </a:rPr>
              <a:t>of</a:t>
            </a:r>
            <a:r>
              <a:rPr lang="en-IN" spc="-50" dirty="0">
                <a:latin typeface="DejaVu Sans"/>
                <a:cs typeface="DejaVu Sans"/>
              </a:rPr>
              <a:t> </a:t>
            </a:r>
            <a:r>
              <a:rPr spc="-160" dirty="0">
                <a:latin typeface="DejaVu Sans"/>
                <a:cs typeface="DejaVu Sans"/>
              </a:rPr>
              <a:t>another </a:t>
            </a:r>
            <a:r>
              <a:rPr spc="-55" dirty="0">
                <a:latin typeface="DejaVu Sans"/>
                <a:cs typeface="DejaVu Sans"/>
              </a:rPr>
              <a:t>web </a:t>
            </a:r>
            <a:r>
              <a:rPr spc="-125" dirty="0">
                <a:latin typeface="DejaVu Sans"/>
                <a:cs typeface="DejaVu Sans"/>
              </a:rPr>
              <a:t>or </a:t>
            </a:r>
            <a:r>
              <a:rPr spc="-135" dirty="0">
                <a:latin typeface="DejaVu Sans"/>
                <a:cs typeface="DejaVu Sans"/>
              </a:rPr>
              <a:t>application</a:t>
            </a:r>
            <a:r>
              <a:rPr spc="-700" dirty="0">
                <a:latin typeface="DejaVu Sans"/>
                <a:cs typeface="DejaVu Sans"/>
              </a:rPr>
              <a:t> </a:t>
            </a:r>
            <a:r>
              <a:rPr lang="en-IN" spc="-700" dirty="0">
                <a:latin typeface="DejaVu Sans"/>
                <a:cs typeface="DejaVu Sans"/>
              </a:rPr>
              <a:t>        </a:t>
            </a:r>
            <a:r>
              <a:rPr lang="en-IN" spc="-150" dirty="0">
                <a:latin typeface="DejaVu Sans"/>
                <a:cs typeface="DejaVu Sans"/>
              </a:rPr>
              <a:t> server.</a:t>
            </a:r>
          </a:p>
          <a:p>
            <a:pPr marL="355600" marR="448309" indent="-342900">
              <a:lnSpc>
                <a:spcPts val="3800"/>
              </a:lnSpc>
              <a:buFont typeface="Arial"/>
              <a:buChar char="•"/>
              <a:tabLst>
                <a:tab pos="354965" algn="l"/>
                <a:tab pos="355600" algn="l"/>
              </a:tabLst>
            </a:pPr>
            <a:endParaRPr dirty="0">
              <a:latin typeface="DejaVu Sans"/>
              <a:cs typeface="DejaVu Sans"/>
            </a:endParaRPr>
          </a:p>
          <a:p>
            <a:pPr marL="355600" marR="5080" indent="-342900">
              <a:lnSpc>
                <a:spcPct val="100099"/>
              </a:lnSpc>
              <a:spcBef>
                <a:spcPts val="605"/>
              </a:spcBef>
              <a:buFont typeface="Arial"/>
              <a:buChar char="•"/>
              <a:tabLst>
                <a:tab pos="354965" algn="l"/>
                <a:tab pos="355600" algn="l"/>
              </a:tabLst>
            </a:pPr>
            <a:r>
              <a:rPr spc="-70" dirty="0">
                <a:latin typeface="DejaVu Sans"/>
                <a:cs typeface="DejaVu Sans"/>
              </a:rPr>
              <a:t>NGINX </a:t>
            </a:r>
            <a:r>
              <a:rPr spc="-130" dirty="0">
                <a:latin typeface="DejaVu Sans"/>
                <a:cs typeface="DejaVu Sans"/>
              </a:rPr>
              <a:t>can </a:t>
            </a:r>
            <a:r>
              <a:rPr spc="-125" dirty="0">
                <a:latin typeface="DejaVu Sans"/>
                <a:cs typeface="DejaVu Sans"/>
              </a:rPr>
              <a:t>handle </a:t>
            </a:r>
            <a:r>
              <a:rPr spc="-150" dirty="0">
                <a:latin typeface="DejaVu Sans"/>
                <a:cs typeface="DejaVu Sans"/>
              </a:rPr>
              <a:t>serving </a:t>
            </a:r>
            <a:r>
              <a:rPr spc="-100" dirty="0">
                <a:latin typeface="DejaVu Sans"/>
                <a:cs typeface="DejaVu Sans"/>
              </a:rPr>
              <a:t>all </a:t>
            </a:r>
            <a:r>
              <a:rPr spc="-155" dirty="0">
                <a:latin typeface="DejaVu Sans"/>
                <a:cs typeface="DejaVu Sans"/>
              </a:rPr>
              <a:t>the</a:t>
            </a:r>
            <a:r>
              <a:rPr spc="-735" dirty="0">
                <a:latin typeface="DejaVu Sans"/>
                <a:cs typeface="DejaVu Sans"/>
              </a:rPr>
              <a:t> </a:t>
            </a:r>
            <a:r>
              <a:rPr lang="en-IN" spc="-735" dirty="0">
                <a:latin typeface="DejaVu Sans"/>
                <a:cs typeface="DejaVu Sans"/>
              </a:rPr>
              <a:t>     </a:t>
            </a:r>
            <a:r>
              <a:rPr lang="en-IN" spc="-160" dirty="0">
                <a:latin typeface="DejaVu Sans"/>
                <a:cs typeface="DejaVu Sans"/>
              </a:rPr>
              <a:t> s</a:t>
            </a:r>
            <a:r>
              <a:rPr spc="-160" dirty="0" err="1">
                <a:latin typeface="DejaVu Sans"/>
                <a:cs typeface="DejaVu Sans"/>
              </a:rPr>
              <a:t>tatic</a:t>
            </a:r>
            <a:r>
              <a:rPr spc="-160" dirty="0">
                <a:latin typeface="DejaVu Sans"/>
                <a:cs typeface="DejaVu Sans"/>
              </a:rPr>
              <a:t>  </a:t>
            </a:r>
            <a:r>
              <a:rPr spc="-165" dirty="0">
                <a:latin typeface="DejaVu Sans"/>
                <a:cs typeface="DejaVu Sans"/>
              </a:rPr>
              <a:t>content, </a:t>
            </a:r>
            <a:r>
              <a:rPr spc="-105" dirty="0">
                <a:latin typeface="DejaVu Sans"/>
                <a:cs typeface="DejaVu Sans"/>
              </a:rPr>
              <a:t>while </a:t>
            </a:r>
            <a:r>
              <a:rPr spc="-125" dirty="0">
                <a:latin typeface="DejaVu Sans"/>
                <a:cs typeface="DejaVu Sans"/>
              </a:rPr>
              <a:t>requests </a:t>
            </a:r>
            <a:r>
              <a:rPr spc="-100" dirty="0">
                <a:latin typeface="DejaVu Sans"/>
                <a:cs typeface="DejaVu Sans"/>
              </a:rPr>
              <a:t>for </a:t>
            </a:r>
            <a:r>
              <a:rPr spc="-140" dirty="0">
                <a:latin typeface="DejaVu Sans"/>
                <a:cs typeface="DejaVu Sans"/>
              </a:rPr>
              <a:t>dynamic  </a:t>
            </a:r>
            <a:r>
              <a:rPr spc="-135" dirty="0">
                <a:latin typeface="DejaVu Sans"/>
                <a:cs typeface="DejaVu Sans"/>
              </a:rPr>
              <a:t>content </a:t>
            </a:r>
            <a:r>
              <a:rPr spc="-105" dirty="0">
                <a:latin typeface="DejaVu Sans"/>
                <a:cs typeface="DejaVu Sans"/>
              </a:rPr>
              <a:t>such </a:t>
            </a:r>
            <a:r>
              <a:rPr spc="-160" dirty="0">
                <a:latin typeface="DejaVu Sans"/>
                <a:cs typeface="DejaVu Sans"/>
              </a:rPr>
              <a:t>as </a:t>
            </a:r>
            <a:r>
              <a:rPr spc="-105" dirty="0">
                <a:latin typeface="DejaVu Sans"/>
                <a:cs typeface="DejaVu Sans"/>
              </a:rPr>
              <a:t>php </a:t>
            </a:r>
            <a:r>
              <a:rPr spc="-165" dirty="0">
                <a:latin typeface="DejaVu Sans"/>
                <a:cs typeface="DejaVu Sans"/>
              </a:rPr>
              <a:t>are </a:t>
            </a:r>
            <a:r>
              <a:rPr spc="-155" dirty="0">
                <a:latin typeface="DejaVu Sans"/>
                <a:cs typeface="DejaVu Sans"/>
              </a:rPr>
              <a:t>proxied </a:t>
            </a:r>
            <a:r>
              <a:rPr spc="-145" dirty="0">
                <a:latin typeface="DejaVu Sans"/>
                <a:cs typeface="DejaVu Sans"/>
              </a:rPr>
              <a:t>to </a:t>
            </a:r>
            <a:r>
              <a:rPr spc="-155" dirty="0">
                <a:latin typeface="DejaVu Sans"/>
                <a:cs typeface="DejaVu Sans"/>
              </a:rPr>
              <a:t>the </a:t>
            </a:r>
            <a:r>
              <a:rPr spc="-135" dirty="0">
                <a:latin typeface="DejaVu Sans"/>
                <a:cs typeface="DejaVu Sans"/>
              </a:rPr>
              <a:t>application</a:t>
            </a:r>
            <a:r>
              <a:rPr spc="-204" dirty="0">
                <a:latin typeface="DejaVu Sans"/>
                <a:cs typeface="DejaVu Sans"/>
              </a:rPr>
              <a:t> </a:t>
            </a:r>
            <a:r>
              <a:rPr spc="-150" dirty="0">
                <a:latin typeface="DejaVu Sans"/>
                <a:cs typeface="DejaVu Sans"/>
              </a:rPr>
              <a:t>server</a:t>
            </a:r>
            <a:r>
              <a:rPr lang="en-IN" spc="-150" dirty="0">
                <a:latin typeface="DejaVu Sans"/>
                <a:cs typeface="DejaVu Sans"/>
              </a:rPr>
              <a:t>.</a:t>
            </a:r>
          </a:p>
          <a:p>
            <a:pPr marL="355600" marR="5080" indent="-342900">
              <a:lnSpc>
                <a:spcPct val="100099"/>
              </a:lnSpc>
              <a:spcBef>
                <a:spcPts val="605"/>
              </a:spcBef>
              <a:buFont typeface="Arial"/>
              <a:buChar char="•"/>
              <a:tabLst>
                <a:tab pos="354965" algn="l"/>
                <a:tab pos="355600" algn="l"/>
              </a:tabLst>
            </a:pPr>
            <a:endParaRPr dirty="0">
              <a:latin typeface="DejaVu Sans"/>
              <a:cs typeface="DejaVu Sans"/>
            </a:endParaRPr>
          </a:p>
          <a:p>
            <a:pPr marL="355600" marR="387350" indent="-342900">
              <a:lnSpc>
                <a:spcPct val="100000"/>
              </a:lnSpc>
              <a:spcBef>
                <a:spcPts val="825"/>
              </a:spcBef>
              <a:buFont typeface="Arial"/>
              <a:buChar char="•"/>
              <a:tabLst>
                <a:tab pos="354965" algn="l"/>
                <a:tab pos="355600" algn="l"/>
              </a:tabLst>
            </a:pPr>
            <a:r>
              <a:rPr spc="-160" dirty="0">
                <a:latin typeface="DejaVu Sans"/>
                <a:cs typeface="DejaVu Sans"/>
              </a:rPr>
              <a:t>Static </a:t>
            </a:r>
            <a:r>
              <a:rPr spc="-135" dirty="0">
                <a:latin typeface="DejaVu Sans"/>
                <a:cs typeface="DejaVu Sans"/>
              </a:rPr>
              <a:t>content </a:t>
            </a:r>
            <a:r>
              <a:rPr spc="-130" dirty="0">
                <a:latin typeface="DejaVu Sans"/>
                <a:cs typeface="DejaVu Sans"/>
              </a:rPr>
              <a:t>can </a:t>
            </a:r>
            <a:r>
              <a:rPr spc="-160" dirty="0">
                <a:latin typeface="DejaVu Sans"/>
                <a:cs typeface="DejaVu Sans"/>
              </a:rPr>
              <a:t>then </a:t>
            </a:r>
            <a:r>
              <a:rPr spc="-80" dirty="0">
                <a:latin typeface="DejaVu Sans"/>
                <a:cs typeface="DejaVu Sans"/>
              </a:rPr>
              <a:t>be </a:t>
            </a:r>
            <a:r>
              <a:rPr spc="-85" dirty="0">
                <a:latin typeface="DejaVu Sans"/>
                <a:cs typeface="DejaVu Sans"/>
              </a:rPr>
              <a:t>cached</a:t>
            </a:r>
            <a:r>
              <a:rPr lang="en-IN" spc="-565" dirty="0">
                <a:latin typeface="DejaVu Sans"/>
                <a:cs typeface="DejaVu Sans"/>
              </a:rPr>
              <a:t>    t    o        </a:t>
            </a:r>
            <a:r>
              <a:rPr spc="-165" dirty="0">
                <a:latin typeface="DejaVu Sans"/>
                <a:cs typeface="DejaVu Sans"/>
              </a:rPr>
              <a:t>improve</a:t>
            </a:r>
            <a:r>
              <a:rPr spc="-204" dirty="0">
                <a:latin typeface="DejaVu Sans"/>
                <a:cs typeface="DejaVu Sans"/>
              </a:rPr>
              <a:t> </a:t>
            </a:r>
            <a:r>
              <a:rPr spc="-120" dirty="0">
                <a:latin typeface="DejaVu Sans"/>
                <a:cs typeface="DejaVu Sans"/>
              </a:rPr>
              <a:t>performance</a:t>
            </a:r>
            <a:r>
              <a:rPr lang="en-IN" spc="-120" dirty="0">
                <a:latin typeface="DejaVu Sans"/>
                <a:cs typeface="DejaVu Sans"/>
              </a:rPr>
              <a:t>.</a:t>
            </a:r>
            <a:endParaRPr dirty="0">
              <a:latin typeface="DejaVu Sans"/>
              <a:cs typeface="DejaVu Sans"/>
            </a:endParaRPr>
          </a:p>
        </p:txBody>
      </p:sp>
      <p:sp>
        <p:nvSpPr>
          <p:cNvPr id="3" name="object 2">
            <a:extLst>
              <a:ext uri="{FF2B5EF4-FFF2-40B4-BE49-F238E27FC236}">
                <a16:creationId xmlns:a16="http://schemas.microsoft.com/office/drawing/2014/main" id="{40E7E48D-856F-43CE-A96C-D8C0795EFA47}"/>
              </a:ext>
            </a:extLst>
          </p:cNvPr>
          <p:cNvSpPr txBox="1">
            <a:spLocks/>
          </p:cNvSpPr>
          <p:nvPr/>
        </p:nvSpPr>
        <p:spPr>
          <a:xfrm>
            <a:off x="1371600" y="304800"/>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
        <p:nvSpPr>
          <p:cNvPr id="4" name="Rectangle 3">
            <a:extLst>
              <a:ext uri="{FF2B5EF4-FFF2-40B4-BE49-F238E27FC236}">
                <a16:creationId xmlns:a16="http://schemas.microsoft.com/office/drawing/2014/main" id="{5766874E-6F4A-47E2-A5E2-DDC90C3FA98D}"/>
              </a:ext>
            </a:extLst>
          </p:cNvPr>
          <p:cNvSpPr/>
          <p:nvPr/>
        </p:nvSpPr>
        <p:spPr>
          <a:xfrm>
            <a:off x="838200" y="5191035"/>
            <a:ext cx="4572000" cy="1200329"/>
          </a:xfrm>
          <a:prstGeom prst="rect">
            <a:avLst/>
          </a:prstGeom>
        </p:spPr>
        <p:txBody>
          <a:bodyPr>
            <a:spAutoFit/>
          </a:bodyPr>
          <a:lstStyle/>
          <a:p>
            <a:pPr fontAlgn="base"/>
            <a:r>
              <a:rPr lang="en-IN" dirty="0">
                <a:solidFill>
                  <a:srgbClr val="5B606A"/>
                </a:solidFill>
                <a:latin typeface="Arial" panose="020B0604020202020204" pitchFamily="34" charset="0"/>
              </a:rPr>
              <a:t>etc/</a:t>
            </a:r>
            <a:r>
              <a:rPr lang="en-IN" dirty="0" err="1">
                <a:solidFill>
                  <a:srgbClr val="5B606A"/>
                </a:solidFill>
                <a:latin typeface="Arial" panose="020B0604020202020204" pitchFamily="34" charset="0"/>
              </a:rPr>
              <a:t>nginx</a:t>
            </a:r>
            <a:r>
              <a:rPr lang="en-IN" dirty="0">
                <a:solidFill>
                  <a:srgbClr val="5B606A"/>
                </a:solidFill>
                <a:latin typeface="Arial" panose="020B0604020202020204" pitchFamily="34" charset="0"/>
              </a:rPr>
              <a:t>/sites-available/</a:t>
            </a:r>
            <a:r>
              <a:rPr lang="en-IN" dirty="0" err="1">
                <a:solidFill>
                  <a:srgbClr val="5B606A"/>
                </a:solidFill>
                <a:latin typeface="Arial" panose="020B0604020202020204" pitchFamily="34" charset="0"/>
              </a:rPr>
              <a:t>sitename</a:t>
            </a:r>
            <a:endParaRPr lang="en-IN" dirty="0">
              <a:solidFill>
                <a:srgbClr val="5B606A"/>
              </a:solidFill>
              <a:latin typeface="Arial" panose="020B0604020202020204" pitchFamily="34" charset="0"/>
            </a:endParaRPr>
          </a:p>
          <a:p>
            <a:pPr fontAlgn="base"/>
            <a:r>
              <a:rPr lang="en-IN" i="1" dirty="0">
                <a:solidFill>
                  <a:srgbClr val="5B606A"/>
                </a:solidFill>
                <a:latin typeface="Arial" panose="020B0604020202020204" pitchFamily="34" charset="0"/>
              </a:rPr>
              <a:t>location ~*  \.(</a:t>
            </a:r>
            <a:r>
              <a:rPr lang="en-IN" i="1" dirty="0" err="1">
                <a:solidFill>
                  <a:srgbClr val="5B606A"/>
                </a:solidFill>
                <a:latin typeface="Arial" panose="020B0604020202020204" pitchFamily="34" charset="0"/>
              </a:rPr>
              <a:t>jpg|jpeg|png|gif|ico|css|js</a:t>
            </a:r>
            <a:r>
              <a:rPr lang="en-IN" i="1" dirty="0">
                <a:solidFill>
                  <a:srgbClr val="5B606A"/>
                </a:solidFill>
                <a:latin typeface="Arial" panose="020B0604020202020204" pitchFamily="34" charset="0"/>
              </a:rPr>
              <a:t>)$ {</a:t>
            </a:r>
            <a:endParaRPr lang="en-IN" dirty="0">
              <a:solidFill>
                <a:srgbClr val="5B606A"/>
              </a:solidFill>
              <a:latin typeface="Arial" panose="020B0604020202020204" pitchFamily="34" charset="0"/>
            </a:endParaRPr>
          </a:p>
          <a:p>
            <a:pPr fontAlgn="base"/>
            <a:r>
              <a:rPr lang="en-IN" i="1" dirty="0">
                <a:solidFill>
                  <a:srgbClr val="5B606A"/>
                </a:solidFill>
                <a:latin typeface="Arial" panose="020B0604020202020204" pitchFamily="34" charset="0"/>
              </a:rPr>
              <a:t>   expires 365d;</a:t>
            </a:r>
            <a:endParaRPr lang="en-IN" dirty="0">
              <a:solidFill>
                <a:srgbClr val="5B606A"/>
              </a:solidFill>
              <a:latin typeface="Arial" panose="020B0604020202020204" pitchFamily="34" charset="0"/>
            </a:endParaRPr>
          </a:p>
          <a:p>
            <a:pPr fontAlgn="base"/>
            <a:r>
              <a:rPr lang="en-IN" i="1" dirty="0">
                <a:solidFill>
                  <a:srgbClr val="5B606A"/>
                </a:solidFill>
                <a:latin typeface="Arial" panose="020B0604020202020204" pitchFamily="34" charset="0"/>
              </a:rPr>
              <a:t>}</a:t>
            </a:r>
            <a:endParaRPr lang="en-IN" b="0" i="0" dirty="0">
              <a:solidFill>
                <a:srgbClr val="5B606A"/>
              </a:solidFill>
              <a:effectLst/>
              <a:latin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255951"/>
            <a:ext cx="4472940" cy="382156"/>
          </a:xfrm>
          <a:prstGeom prst="rect">
            <a:avLst/>
          </a:prstGeom>
        </p:spPr>
        <p:txBody>
          <a:bodyPr vert="horz" wrap="square" lIns="0" tIns="12700" rIns="0" bIns="0" rtlCol="0">
            <a:spAutoFit/>
          </a:bodyPr>
          <a:lstStyle/>
          <a:p>
            <a:pPr marL="12700">
              <a:lnSpc>
                <a:spcPct val="100000"/>
              </a:lnSpc>
              <a:spcBef>
                <a:spcPts val="100"/>
              </a:spcBef>
            </a:pPr>
            <a:r>
              <a:rPr lang="en-IN" sz="2400" spc="-185" dirty="0">
                <a:solidFill>
                  <a:srgbClr val="11872B"/>
                </a:solidFill>
              </a:rPr>
              <a:t>5. </a:t>
            </a:r>
            <a:r>
              <a:rPr sz="2400" spc="-185" dirty="0">
                <a:solidFill>
                  <a:srgbClr val="11872B"/>
                </a:solidFill>
              </a:rPr>
              <a:t>Deﬁning </a:t>
            </a:r>
            <a:r>
              <a:rPr sz="2400" spc="-155" dirty="0">
                <a:solidFill>
                  <a:srgbClr val="11872B"/>
                </a:solidFill>
              </a:rPr>
              <a:t>the </a:t>
            </a:r>
            <a:r>
              <a:rPr sz="2400" spc="-95" dirty="0">
                <a:solidFill>
                  <a:srgbClr val="11872B"/>
                </a:solidFill>
              </a:rPr>
              <a:t>cache</a:t>
            </a:r>
            <a:r>
              <a:rPr sz="2400" spc="-315" dirty="0">
                <a:solidFill>
                  <a:srgbClr val="11872B"/>
                </a:solidFill>
              </a:rPr>
              <a:t> </a:t>
            </a:r>
            <a:r>
              <a:rPr sz="2400" spc="-170" dirty="0">
                <a:solidFill>
                  <a:srgbClr val="11872B"/>
                </a:solidFill>
              </a:rPr>
              <a:t>path</a:t>
            </a:r>
            <a:endParaRPr sz="2400" dirty="0"/>
          </a:p>
        </p:txBody>
      </p:sp>
      <p:sp>
        <p:nvSpPr>
          <p:cNvPr id="3" name="object 3"/>
          <p:cNvSpPr txBox="1"/>
          <p:nvPr/>
        </p:nvSpPr>
        <p:spPr>
          <a:xfrm>
            <a:off x="457200" y="2171408"/>
            <a:ext cx="8229600" cy="1115177"/>
          </a:xfrm>
          <a:prstGeom prst="rect">
            <a:avLst/>
          </a:prstGeom>
          <a:solidFill>
            <a:srgbClr val="CBCBCB"/>
          </a:solidFill>
          <a:ln w="9524">
            <a:solidFill>
              <a:srgbClr val="000000"/>
            </a:solidFill>
          </a:ln>
        </p:spPr>
        <p:txBody>
          <a:bodyPr vert="horz" wrap="square" lIns="0" tIns="0" rIns="0" bIns="0" rtlCol="0">
            <a:spAutoFit/>
          </a:bodyPr>
          <a:lstStyle/>
          <a:p>
            <a:pPr marL="91440">
              <a:lnSpc>
                <a:spcPts val="2350"/>
              </a:lnSpc>
            </a:pPr>
            <a:r>
              <a:rPr spc="-5" dirty="0">
                <a:latin typeface="Courier New"/>
                <a:cs typeface="Courier New"/>
              </a:rPr>
              <a:t>http</a:t>
            </a:r>
            <a:r>
              <a:rPr spc="-10" dirty="0">
                <a:latin typeface="Courier New"/>
                <a:cs typeface="Courier New"/>
              </a:rPr>
              <a:t> </a:t>
            </a:r>
            <a:r>
              <a:rPr dirty="0">
                <a:latin typeface="Courier New"/>
                <a:cs typeface="Courier New"/>
              </a:rPr>
              <a:t>{</a:t>
            </a:r>
          </a:p>
          <a:p>
            <a:pPr marL="91440" marR="509270" indent="914400">
              <a:lnSpc>
                <a:spcPct val="79600"/>
              </a:lnSpc>
              <a:spcBef>
                <a:spcPts val="480"/>
              </a:spcBef>
              <a:tabLst>
                <a:tab pos="3596640" algn="l"/>
                <a:tab pos="6188075" algn="l"/>
              </a:tabLst>
            </a:pPr>
            <a:r>
              <a:rPr dirty="0">
                <a:latin typeface="Courier New"/>
                <a:cs typeface="Courier New"/>
              </a:rPr>
              <a:t>proxy_cache_path	/var/cache/nginx	</a:t>
            </a:r>
            <a:r>
              <a:rPr spc="-5" dirty="0">
                <a:latin typeface="Courier New"/>
                <a:cs typeface="Courier New"/>
              </a:rPr>
              <a:t>levels=1:2  keys_zone=server-cache:8m max_size=1000m  inactive=600m;</a:t>
            </a:r>
            <a:endParaRPr dirty="0">
              <a:latin typeface="Courier New"/>
              <a:cs typeface="Courier New"/>
            </a:endParaRPr>
          </a:p>
          <a:p>
            <a:pPr marL="1005840">
              <a:lnSpc>
                <a:spcPts val="2380"/>
              </a:lnSpc>
              <a:tabLst>
                <a:tab pos="3444240" algn="l"/>
              </a:tabLst>
            </a:pPr>
            <a:r>
              <a:rPr dirty="0">
                <a:latin typeface="Courier New"/>
                <a:cs typeface="Courier New"/>
              </a:rPr>
              <a:t>proxy_temp_path	/tmp/nginx;</a:t>
            </a:r>
          </a:p>
        </p:txBody>
      </p:sp>
      <p:sp>
        <p:nvSpPr>
          <p:cNvPr id="4" name="object 4"/>
          <p:cNvSpPr txBox="1"/>
          <p:nvPr/>
        </p:nvSpPr>
        <p:spPr>
          <a:xfrm>
            <a:off x="457200" y="3732469"/>
            <a:ext cx="8009890" cy="2086725"/>
          </a:xfrm>
          <a:prstGeom prst="rect">
            <a:avLst/>
          </a:prstGeom>
        </p:spPr>
        <p:txBody>
          <a:bodyPr vert="horz" wrap="square" lIns="0" tIns="60960" rIns="0" bIns="0" rtlCol="0">
            <a:spAutoFit/>
          </a:bodyPr>
          <a:lstStyle/>
          <a:p>
            <a:pPr marL="355600" marR="819150" indent="-342900">
              <a:lnSpc>
                <a:spcPts val="2900"/>
              </a:lnSpc>
              <a:spcBef>
                <a:spcPts val="480"/>
              </a:spcBef>
              <a:buFont typeface="Arial"/>
              <a:buChar char="•"/>
              <a:tabLst>
                <a:tab pos="354965" algn="l"/>
                <a:tab pos="355600" algn="l"/>
              </a:tabLst>
            </a:pPr>
            <a:r>
              <a:rPr b="1" spc="-25" dirty="0">
                <a:latin typeface="Trebuchet MS"/>
                <a:cs typeface="Trebuchet MS"/>
              </a:rPr>
              <a:t>proxy_cache_path </a:t>
            </a:r>
            <a:r>
              <a:rPr spc="-114" dirty="0">
                <a:latin typeface="DejaVu Sans"/>
                <a:cs typeface="DejaVu Sans"/>
              </a:rPr>
              <a:t>directive </a:t>
            </a:r>
            <a:r>
              <a:rPr spc="-120" dirty="0">
                <a:latin typeface="DejaVu Sans"/>
                <a:cs typeface="DejaVu Sans"/>
              </a:rPr>
              <a:t>to set </a:t>
            </a:r>
            <a:r>
              <a:rPr spc="-95" dirty="0">
                <a:latin typeface="DejaVu Sans"/>
                <a:cs typeface="DejaVu Sans"/>
              </a:rPr>
              <a:t>where</a:t>
            </a:r>
            <a:r>
              <a:rPr lang="en-IN" spc="-95" dirty="0">
                <a:latin typeface="DejaVu Sans"/>
                <a:cs typeface="DejaVu Sans"/>
              </a:rPr>
              <a:t> </a:t>
            </a:r>
            <a:r>
              <a:rPr spc="-555" dirty="0">
                <a:latin typeface="DejaVu Sans"/>
                <a:cs typeface="DejaVu Sans"/>
              </a:rPr>
              <a:t> </a:t>
            </a:r>
            <a:r>
              <a:rPr spc="-120" dirty="0">
                <a:latin typeface="DejaVu Sans"/>
                <a:cs typeface="DejaVu Sans"/>
              </a:rPr>
              <a:t>to </a:t>
            </a:r>
            <a:r>
              <a:rPr spc="-114" dirty="0">
                <a:latin typeface="DejaVu Sans"/>
                <a:cs typeface="DejaVu Sans"/>
              </a:rPr>
              <a:t>store </a:t>
            </a:r>
            <a:r>
              <a:rPr spc="-75" dirty="0">
                <a:latin typeface="DejaVu Sans"/>
                <a:cs typeface="DejaVu Sans"/>
              </a:rPr>
              <a:t>cached</a:t>
            </a:r>
            <a:r>
              <a:rPr spc="-229" dirty="0">
                <a:latin typeface="DejaVu Sans"/>
                <a:cs typeface="DejaVu Sans"/>
              </a:rPr>
              <a:t> </a:t>
            </a:r>
            <a:r>
              <a:rPr spc="-114" dirty="0">
                <a:latin typeface="DejaVu Sans"/>
                <a:cs typeface="DejaVu Sans"/>
              </a:rPr>
              <a:t>content</a:t>
            </a:r>
            <a:r>
              <a:rPr lang="en-IN" spc="-114" dirty="0">
                <a:latin typeface="DejaVu Sans"/>
                <a:cs typeface="DejaVu Sans"/>
              </a:rPr>
              <a:t>.</a:t>
            </a:r>
          </a:p>
          <a:p>
            <a:pPr marL="355600" marR="819150" indent="-342900">
              <a:lnSpc>
                <a:spcPts val="2900"/>
              </a:lnSpc>
              <a:spcBef>
                <a:spcPts val="480"/>
              </a:spcBef>
              <a:buFont typeface="Arial"/>
              <a:buChar char="•"/>
              <a:tabLst>
                <a:tab pos="354965" algn="l"/>
                <a:tab pos="355600" algn="l"/>
              </a:tabLst>
            </a:pPr>
            <a:endParaRPr dirty="0">
              <a:latin typeface="DejaVu Sans"/>
              <a:cs typeface="DejaVu Sans"/>
            </a:endParaRPr>
          </a:p>
          <a:p>
            <a:pPr marL="355600" marR="5080" indent="-342900">
              <a:lnSpc>
                <a:spcPct val="90300"/>
              </a:lnSpc>
              <a:spcBef>
                <a:spcPts val="580"/>
              </a:spcBef>
              <a:buFont typeface="Arial"/>
              <a:buChar char="•"/>
              <a:tabLst>
                <a:tab pos="354965" algn="l"/>
                <a:tab pos="355600" algn="l"/>
              </a:tabLst>
            </a:pPr>
            <a:r>
              <a:rPr b="1" spc="-40" dirty="0">
                <a:latin typeface="Trebuchet MS"/>
                <a:cs typeface="Trebuchet MS"/>
              </a:rPr>
              <a:t>proxy_temp_path </a:t>
            </a:r>
            <a:r>
              <a:rPr spc="-114" dirty="0">
                <a:latin typeface="DejaVu Sans"/>
                <a:cs typeface="DejaVu Sans"/>
              </a:rPr>
              <a:t>directive </a:t>
            </a:r>
            <a:r>
              <a:rPr spc="-85" dirty="0">
                <a:latin typeface="DejaVu Sans"/>
                <a:cs typeface="DejaVu Sans"/>
              </a:rPr>
              <a:t>tells </a:t>
            </a:r>
            <a:r>
              <a:rPr spc="-60" dirty="0">
                <a:latin typeface="DejaVu Sans"/>
                <a:cs typeface="DejaVu Sans"/>
              </a:rPr>
              <a:t>NGINX </a:t>
            </a:r>
            <a:r>
              <a:rPr spc="-95" dirty="0">
                <a:latin typeface="DejaVu Sans"/>
                <a:cs typeface="DejaVu Sans"/>
              </a:rPr>
              <a:t>where</a:t>
            </a:r>
            <a:r>
              <a:rPr spc="-625" dirty="0">
                <a:latin typeface="DejaVu Sans"/>
                <a:cs typeface="DejaVu Sans"/>
              </a:rPr>
              <a:t> </a:t>
            </a:r>
            <a:r>
              <a:rPr spc="-120" dirty="0">
                <a:latin typeface="DejaVu Sans"/>
                <a:cs typeface="DejaVu Sans"/>
              </a:rPr>
              <a:t>to  </a:t>
            </a:r>
            <a:r>
              <a:rPr spc="-114" dirty="0">
                <a:latin typeface="DejaVu Sans"/>
                <a:cs typeface="DejaVu Sans"/>
              </a:rPr>
              <a:t>store </a:t>
            </a:r>
            <a:r>
              <a:rPr spc="-130" dirty="0">
                <a:latin typeface="DejaVu Sans"/>
                <a:cs typeface="DejaVu Sans"/>
              </a:rPr>
              <a:t>temporary </a:t>
            </a:r>
            <a:r>
              <a:rPr spc="-145" dirty="0">
                <a:latin typeface="DejaVu Sans"/>
                <a:cs typeface="DejaVu Sans"/>
              </a:rPr>
              <a:t>data </a:t>
            </a:r>
            <a:r>
              <a:rPr spc="-100" dirty="0">
                <a:latin typeface="DejaVu Sans"/>
                <a:cs typeface="DejaVu Sans"/>
              </a:rPr>
              <a:t>which </a:t>
            </a:r>
            <a:r>
              <a:rPr spc="-135" dirty="0">
                <a:latin typeface="DejaVu Sans"/>
                <a:cs typeface="DejaVu Sans"/>
              </a:rPr>
              <a:t>is </a:t>
            </a:r>
            <a:r>
              <a:rPr spc="-80" dirty="0">
                <a:latin typeface="DejaVu Sans"/>
                <a:cs typeface="DejaVu Sans"/>
              </a:rPr>
              <a:t>used </a:t>
            </a:r>
            <a:r>
              <a:rPr spc="-120" dirty="0">
                <a:latin typeface="DejaVu Sans"/>
                <a:cs typeface="DejaVu Sans"/>
              </a:rPr>
              <a:t>to </a:t>
            </a:r>
            <a:r>
              <a:rPr spc="-85" dirty="0">
                <a:latin typeface="DejaVu Sans"/>
                <a:cs typeface="DejaVu Sans"/>
              </a:rPr>
              <a:t>build </a:t>
            </a:r>
            <a:r>
              <a:rPr spc="-130" dirty="0">
                <a:latin typeface="DejaVu Sans"/>
                <a:cs typeface="DejaVu Sans"/>
              </a:rPr>
              <a:t>the </a:t>
            </a:r>
            <a:r>
              <a:rPr spc="-80" dirty="0">
                <a:latin typeface="DejaVu Sans"/>
                <a:cs typeface="DejaVu Sans"/>
              </a:rPr>
              <a:t>cache</a:t>
            </a:r>
            <a:r>
              <a:rPr lang="en-IN" spc="-80" dirty="0">
                <a:latin typeface="DejaVu Sans"/>
                <a:cs typeface="DejaVu Sans"/>
              </a:rPr>
              <a:t>.</a:t>
            </a:r>
          </a:p>
          <a:p>
            <a:pPr marL="355600" marR="5080" indent="-342900">
              <a:lnSpc>
                <a:spcPct val="90300"/>
              </a:lnSpc>
              <a:spcBef>
                <a:spcPts val="580"/>
              </a:spcBef>
              <a:buFont typeface="Arial"/>
              <a:buChar char="•"/>
              <a:tabLst>
                <a:tab pos="354965" algn="l"/>
                <a:tab pos="355600" algn="l"/>
              </a:tabLst>
            </a:pPr>
            <a:endParaRPr dirty="0">
              <a:latin typeface="DejaVu Sans"/>
              <a:cs typeface="DejaVu Sans"/>
            </a:endParaRPr>
          </a:p>
          <a:p>
            <a:pPr marL="355600" indent="-342900">
              <a:lnSpc>
                <a:spcPct val="100000"/>
              </a:lnSpc>
              <a:spcBef>
                <a:spcPts val="310"/>
              </a:spcBef>
              <a:buFont typeface="Arial"/>
              <a:buChar char="•"/>
              <a:tabLst>
                <a:tab pos="354965" algn="l"/>
                <a:tab pos="355600" algn="l"/>
              </a:tabLst>
            </a:pPr>
            <a:r>
              <a:rPr spc="-110" dirty="0">
                <a:latin typeface="DejaVu Sans"/>
                <a:cs typeface="DejaVu Sans"/>
              </a:rPr>
              <a:t>Both </a:t>
            </a:r>
            <a:r>
              <a:rPr spc="-114" dirty="0">
                <a:latin typeface="DejaVu Sans"/>
                <a:cs typeface="DejaVu Sans"/>
              </a:rPr>
              <a:t>directives </a:t>
            </a:r>
            <a:r>
              <a:rPr spc="-135" dirty="0">
                <a:latin typeface="DejaVu Sans"/>
                <a:cs typeface="DejaVu Sans"/>
              </a:rPr>
              <a:t>must </a:t>
            </a:r>
            <a:r>
              <a:rPr spc="-65" dirty="0">
                <a:latin typeface="DejaVu Sans"/>
                <a:cs typeface="DejaVu Sans"/>
              </a:rPr>
              <a:t>be placed </a:t>
            </a:r>
            <a:r>
              <a:rPr spc="-165" dirty="0">
                <a:latin typeface="DejaVu Sans"/>
                <a:cs typeface="DejaVu Sans"/>
              </a:rPr>
              <a:t>in </a:t>
            </a:r>
            <a:r>
              <a:rPr spc="5" dirty="0">
                <a:latin typeface="DejaVu Sans"/>
                <a:cs typeface="DejaVu Sans"/>
              </a:rPr>
              <a:t>HTTP</a:t>
            </a:r>
            <a:r>
              <a:rPr lang="en-IN" spc="5" dirty="0">
                <a:latin typeface="DejaVu Sans"/>
                <a:cs typeface="DejaVu Sans"/>
              </a:rPr>
              <a:t> </a:t>
            </a:r>
            <a:r>
              <a:rPr spc="-595" dirty="0">
                <a:latin typeface="DejaVu Sans"/>
                <a:cs typeface="DejaVu Sans"/>
              </a:rPr>
              <a:t> </a:t>
            </a:r>
            <a:r>
              <a:rPr spc="-135" dirty="0">
                <a:latin typeface="DejaVu Sans"/>
                <a:cs typeface="DejaVu Sans"/>
              </a:rPr>
              <a:t>context</a:t>
            </a:r>
            <a:r>
              <a:rPr lang="en-IN" spc="-135" dirty="0">
                <a:latin typeface="DejaVu Sans"/>
                <a:cs typeface="DejaVu Sans"/>
              </a:rPr>
              <a:t>.</a:t>
            </a:r>
            <a:endParaRPr dirty="0">
              <a:latin typeface="DejaVu Sans"/>
              <a:cs typeface="DejaVu Sans"/>
            </a:endParaRPr>
          </a:p>
        </p:txBody>
      </p:sp>
      <p:sp>
        <p:nvSpPr>
          <p:cNvPr id="5" name="object 2">
            <a:extLst>
              <a:ext uri="{FF2B5EF4-FFF2-40B4-BE49-F238E27FC236}">
                <a16:creationId xmlns:a16="http://schemas.microsoft.com/office/drawing/2014/main" id="{47001295-6F2C-46C1-8CBD-3E00A24FF400}"/>
              </a:ext>
            </a:extLst>
          </p:cNvPr>
          <p:cNvSpPr txBox="1">
            <a:spLocks/>
          </p:cNvSpPr>
          <p:nvPr/>
        </p:nvSpPr>
        <p:spPr>
          <a:xfrm>
            <a:off x="1371600" y="304800"/>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3316604" cy="513080"/>
          </a:xfrm>
          <a:prstGeom prst="rect">
            <a:avLst/>
          </a:prstGeom>
        </p:spPr>
        <p:txBody>
          <a:bodyPr vert="horz" wrap="square" lIns="0" tIns="12700" rIns="0" bIns="0" rtlCol="0">
            <a:spAutoFit/>
          </a:bodyPr>
          <a:lstStyle/>
          <a:p>
            <a:pPr marL="12700">
              <a:lnSpc>
                <a:spcPct val="100000"/>
              </a:lnSpc>
              <a:spcBef>
                <a:spcPts val="100"/>
              </a:spcBef>
            </a:pPr>
            <a:r>
              <a:rPr sz="3200" spc="-35" dirty="0">
                <a:solidFill>
                  <a:srgbClr val="11872B"/>
                </a:solidFill>
              </a:rPr>
              <a:t>Low </a:t>
            </a:r>
            <a:r>
              <a:rPr sz="3200" spc="-110" dirty="0">
                <a:solidFill>
                  <a:srgbClr val="11872B"/>
                </a:solidFill>
              </a:rPr>
              <a:t>Memory</a:t>
            </a:r>
            <a:r>
              <a:rPr sz="3200" spc="-595" dirty="0">
                <a:solidFill>
                  <a:srgbClr val="11872B"/>
                </a:solidFill>
              </a:rPr>
              <a:t> </a:t>
            </a:r>
            <a:r>
              <a:rPr sz="3200" spc="-60" dirty="0">
                <a:solidFill>
                  <a:srgbClr val="11872B"/>
                </a:solidFill>
              </a:rPr>
              <a:t>Use</a:t>
            </a:r>
            <a:endParaRPr sz="3200"/>
          </a:p>
        </p:txBody>
      </p:sp>
      <p:sp>
        <p:nvSpPr>
          <p:cNvPr id="3" name="object 3"/>
          <p:cNvSpPr/>
          <p:nvPr/>
        </p:nvSpPr>
        <p:spPr>
          <a:xfrm>
            <a:off x="596900" y="1854508"/>
            <a:ext cx="7962900" cy="37338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358493" y="5603264"/>
            <a:ext cx="6034405" cy="177800"/>
          </a:xfrm>
          <a:prstGeom prst="rect">
            <a:avLst/>
          </a:prstGeom>
        </p:spPr>
        <p:txBody>
          <a:bodyPr vert="horz" wrap="square" lIns="0" tIns="12700" rIns="0" bIns="0" rtlCol="0">
            <a:spAutoFit/>
          </a:bodyPr>
          <a:lstStyle/>
          <a:p>
            <a:pPr marL="12700">
              <a:lnSpc>
                <a:spcPct val="100000"/>
              </a:lnSpc>
              <a:spcBef>
                <a:spcPts val="100"/>
              </a:spcBef>
            </a:pPr>
            <a:r>
              <a:rPr sz="1000" spc="-50" dirty="0">
                <a:latin typeface="Trebuchet MS"/>
                <a:cs typeface="Trebuchet MS"/>
              </a:rPr>
              <a:t>Source: </a:t>
            </a:r>
            <a:r>
              <a:rPr sz="1000" spc="-40" dirty="0">
                <a:latin typeface="Trebuchet MS"/>
                <a:cs typeface="Trebuchet MS"/>
              </a:rPr>
              <a:t>Webfaction </a:t>
            </a:r>
            <a:r>
              <a:rPr sz="1000" spc="-50" dirty="0">
                <a:latin typeface="Trebuchet MS"/>
                <a:cs typeface="Trebuchet MS"/>
              </a:rPr>
              <a:t>Blog:</a:t>
            </a:r>
            <a:r>
              <a:rPr sz="1000" spc="-160" dirty="0">
                <a:latin typeface="Trebuchet MS"/>
                <a:cs typeface="Trebuchet MS"/>
              </a:rPr>
              <a:t> </a:t>
            </a:r>
            <a:r>
              <a:rPr sz="1000" spc="-100" dirty="0">
                <a:latin typeface="Trebuchet MS"/>
                <a:cs typeface="Trebuchet MS"/>
                <a:hlinkClick r:id="rId3"/>
              </a:rPr>
              <a:t>http://blog.webfaction.com/2008/12/a-­‐</a:t>
            </a:r>
            <a:r>
              <a:rPr sz="1000" spc="-100" dirty="0">
                <a:latin typeface="Trebuchet MS"/>
                <a:cs typeface="Trebuchet MS"/>
              </a:rPr>
              <a:t>little-­‐holiday-­‐present-­‐10000-­‐reqssec-­‐with-­‐nginx-­‐2/</a:t>
            </a:r>
            <a:endParaRPr sz="1000">
              <a:latin typeface="Trebuchet MS"/>
              <a:cs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491292"/>
            <a:ext cx="4472940" cy="382156"/>
          </a:xfrm>
          <a:prstGeom prst="rect">
            <a:avLst/>
          </a:prstGeom>
        </p:spPr>
        <p:txBody>
          <a:bodyPr vert="horz" wrap="square" lIns="0" tIns="12700" rIns="0" bIns="0" rtlCol="0">
            <a:spAutoFit/>
          </a:bodyPr>
          <a:lstStyle/>
          <a:p>
            <a:pPr marL="12700">
              <a:lnSpc>
                <a:spcPct val="100000"/>
              </a:lnSpc>
              <a:spcBef>
                <a:spcPts val="100"/>
              </a:spcBef>
            </a:pPr>
            <a:r>
              <a:rPr sz="2400" spc="-185" dirty="0">
                <a:solidFill>
                  <a:srgbClr val="11872B"/>
                </a:solidFill>
              </a:rPr>
              <a:t>Deﬁning </a:t>
            </a:r>
            <a:r>
              <a:rPr sz="2400" spc="-155" dirty="0">
                <a:solidFill>
                  <a:srgbClr val="11872B"/>
                </a:solidFill>
              </a:rPr>
              <a:t>the </a:t>
            </a:r>
            <a:r>
              <a:rPr sz="2400" spc="-95" dirty="0">
                <a:solidFill>
                  <a:srgbClr val="11872B"/>
                </a:solidFill>
              </a:rPr>
              <a:t>cache</a:t>
            </a:r>
            <a:r>
              <a:rPr sz="2400" spc="-315" dirty="0">
                <a:solidFill>
                  <a:srgbClr val="11872B"/>
                </a:solidFill>
              </a:rPr>
              <a:t> </a:t>
            </a:r>
            <a:r>
              <a:rPr sz="2400" spc="-170" dirty="0">
                <a:solidFill>
                  <a:srgbClr val="11872B"/>
                </a:solidFill>
              </a:rPr>
              <a:t>path</a:t>
            </a:r>
            <a:endParaRPr sz="2400" dirty="0"/>
          </a:p>
        </p:txBody>
      </p:sp>
      <p:sp>
        <p:nvSpPr>
          <p:cNvPr id="3" name="object 3"/>
          <p:cNvSpPr txBox="1"/>
          <p:nvPr/>
        </p:nvSpPr>
        <p:spPr>
          <a:xfrm>
            <a:off x="535940" y="2443184"/>
            <a:ext cx="7955280" cy="2329868"/>
          </a:xfrm>
          <a:prstGeom prst="rect">
            <a:avLst/>
          </a:prstGeom>
        </p:spPr>
        <p:txBody>
          <a:bodyPr vert="horz" wrap="square" lIns="0" tIns="104139" rIns="0" bIns="0" rtlCol="0">
            <a:spAutoFit/>
          </a:bodyPr>
          <a:lstStyle/>
          <a:p>
            <a:pPr marL="355600" indent="-342900">
              <a:lnSpc>
                <a:spcPct val="100000"/>
              </a:lnSpc>
              <a:spcBef>
                <a:spcPts val="819"/>
              </a:spcBef>
              <a:buFont typeface="Arial"/>
              <a:buChar char="•"/>
              <a:tabLst>
                <a:tab pos="354965" algn="l"/>
                <a:tab pos="355600" algn="l"/>
              </a:tabLst>
            </a:pPr>
            <a:r>
              <a:rPr b="1" spc="-30" dirty="0">
                <a:latin typeface="Trebuchet MS"/>
                <a:cs typeface="Trebuchet MS"/>
              </a:rPr>
              <a:t>proxy_cache_path</a:t>
            </a:r>
            <a:r>
              <a:rPr b="1" spc="-204" dirty="0">
                <a:latin typeface="Trebuchet MS"/>
                <a:cs typeface="Trebuchet MS"/>
              </a:rPr>
              <a:t> </a:t>
            </a:r>
            <a:r>
              <a:rPr spc="-165" dirty="0">
                <a:latin typeface="DejaVu Sans"/>
                <a:cs typeface="DejaVu Sans"/>
              </a:rPr>
              <a:t>parameters</a:t>
            </a:r>
            <a:endParaRPr dirty="0">
              <a:latin typeface="DejaVu Sans"/>
              <a:cs typeface="DejaVu Sans"/>
            </a:endParaRPr>
          </a:p>
          <a:p>
            <a:pPr marL="749300" marR="495934" lvl="1" indent="-279400">
              <a:lnSpc>
                <a:spcPts val="3329"/>
              </a:lnSpc>
              <a:spcBef>
                <a:spcPts val="770"/>
              </a:spcBef>
              <a:buFont typeface="Arial"/>
              <a:buChar char="–"/>
              <a:tabLst>
                <a:tab pos="755650" algn="l"/>
              </a:tabLst>
            </a:pPr>
            <a:r>
              <a:rPr sz="1600" b="1" spc="-30" dirty="0">
                <a:latin typeface="Trebuchet MS"/>
                <a:cs typeface="Trebuchet MS"/>
              </a:rPr>
              <a:t>keys_zone </a:t>
            </a:r>
            <a:r>
              <a:rPr sz="1600" spc="-145" dirty="0">
                <a:latin typeface="DejaVu Sans"/>
                <a:cs typeface="DejaVu Sans"/>
              </a:rPr>
              <a:t>parameter </a:t>
            </a:r>
            <a:r>
              <a:rPr sz="1600" spc="-120" dirty="0">
                <a:latin typeface="DejaVu Sans"/>
                <a:cs typeface="DejaVu Sans"/>
              </a:rPr>
              <a:t>speciﬁes </a:t>
            </a:r>
            <a:r>
              <a:rPr sz="1600" spc="-135" dirty="0">
                <a:latin typeface="DejaVu Sans"/>
                <a:cs typeface="DejaVu Sans"/>
              </a:rPr>
              <a:t>the</a:t>
            </a:r>
            <a:r>
              <a:rPr sz="1600" spc="-445" dirty="0">
                <a:latin typeface="DejaVu Sans"/>
                <a:cs typeface="DejaVu Sans"/>
              </a:rPr>
              <a:t> </a:t>
            </a:r>
            <a:r>
              <a:rPr sz="1600" spc="-145" dirty="0">
                <a:latin typeface="DejaVu Sans"/>
                <a:cs typeface="DejaVu Sans"/>
              </a:rPr>
              <a:t>name  </a:t>
            </a:r>
            <a:r>
              <a:rPr sz="1600" spc="-125" dirty="0">
                <a:latin typeface="DejaVu Sans"/>
                <a:cs typeface="DejaVu Sans"/>
              </a:rPr>
              <a:t>and </a:t>
            </a:r>
            <a:r>
              <a:rPr sz="1600" spc="-120" dirty="0">
                <a:latin typeface="DejaVu Sans"/>
                <a:cs typeface="DejaVu Sans"/>
              </a:rPr>
              <a:t>size </a:t>
            </a:r>
            <a:r>
              <a:rPr sz="1600" spc="-45" dirty="0">
                <a:latin typeface="DejaVu Sans"/>
                <a:cs typeface="DejaVu Sans"/>
              </a:rPr>
              <a:t>of </a:t>
            </a:r>
            <a:r>
              <a:rPr sz="1600" spc="-135" dirty="0">
                <a:latin typeface="DejaVu Sans"/>
                <a:cs typeface="DejaVu Sans"/>
              </a:rPr>
              <a:t>the</a:t>
            </a:r>
            <a:r>
              <a:rPr sz="1600" spc="-465" dirty="0">
                <a:latin typeface="DejaVu Sans"/>
                <a:cs typeface="DejaVu Sans"/>
              </a:rPr>
              <a:t> </a:t>
            </a:r>
            <a:r>
              <a:rPr sz="1600" spc="-85" dirty="0">
                <a:latin typeface="DejaVu Sans"/>
                <a:cs typeface="DejaVu Sans"/>
              </a:rPr>
              <a:t>cache</a:t>
            </a:r>
            <a:r>
              <a:rPr lang="en-IN" sz="1600" spc="-85" dirty="0">
                <a:latin typeface="DejaVu Sans"/>
                <a:cs typeface="DejaVu Sans"/>
              </a:rPr>
              <a:t>.</a:t>
            </a:r>
            <a:endParaRPr sz="1600" dirty="0">
              <a:latin typeface="DejaVu Sans"/>
              <a:cs typeface="DejaVu Sans"/>
            </a:endParaRPr>
          </a:p>
          <a:p>
            <a:pPr marL="749300" marR="5080" lvl="1" indent="-279400">
              <a:lnSpc>
                <a:spcPts val="3329"/>
              </a:lnSpc>
              <a:spcBef>
                <a:spcPts val="740"/>
              </a:spcBef>
              <a:buFont typeface="Arial"/>
              <a:buChar char="–"/>
              <a:tabLst>
                <a:tab pos="755650" algn="l"/>
              </a:tabLst>
            </a:pPr>
            <a:r>
              <a:rPr sz="1600" b="1" spc="-35" dirty="0">
                <a:latin typeface="Trebuchet MS"/>
                <a:cs typeface="Trebuchet MS"/>
              </a:rPr>
              <a:t>max_size </a:t>
            </a:r>
            <a:r>
              <a:rPr sz="1600" spc="-145" dirty="0">
                <a:latin typeface="DejaVu Sans"/>
                <a:cs typeface="DejaVu Sans"/>
              </a:rPr>
              <a:t>parameter </a:t>
            </a:r>
            <a:r>
              <a:rPr sz="1600" spc="-120" dirty="0">
                <a:latin typeface="DejaVu Sans"/>
                <a:cs typeface="DejaVu Sans"/>
              </a:rPr>
              <a:t>speciﬁes </a:t>
            </a:r>
            <a:r>
              <a:rPr sz="1600" spc="-135" dirty="0">
                <a:latin typeface="DejaVu Sans"/>
                <a:cs typeface="DejaVu Sans"/>
              </a:rPr>
              <a:t>the</a:t>
            </a:r>
            <a:r>
              <a:rPr sz="1600" spc="-484" dirty="0">
                <a:latin typeface="DejaVu Sans"/>
                <a:cs typeface="DejaVu Sans"/>
              </a:rPr>
              <a:t> </a:t>
            </a:r>
            <a:r>
              <a:rPr sz="1600" spc="-175" dirty="0">
                <a:latin typeface="DejaVu Sans"/>
                <a:cs typeface="DejaVu Sans"/>
              </a:rPr>
              <a:t>maximum  </a:t>
            </a:r>
            <a:r>
              <a:rPr sz="1600" spc="-120" dirty="0">
                <a:latin typeface="DejaVu Sans"/>
                <a:cs typeface="DejaVu Sans"/>
              </a:rPr>
              <a:t>size </a:t>
            </a:r>
            <a:r>
              <a:rPr sz="1600" spc="-45" dirty="0">
                <a:latin typeface="DejaVu Sans"/>
                <a:cs typeface="DejaVu Sans"/>
              </a:rPr>
              <a:t>of </a:t>
            </a:r>
            <a:r>
              <a:rPr sz="1600" spc="-135" dirty="0">
                <a:latin typeface="DejaVu Sans"/>
                <a:cs typeface="DejaVu Sans"/>
              </a:rPr>
              <a:t>the</a:t>
            </a:r>
            <a:r>
              <a:rPr sz="1600" spc="-415" dirty="0">
                <a:latin typeface="DejaVu Sans"/>
                <a:cs typeface="DejaVu Sans"/>
              </a:rPr>
              <a:t> </a:t>
            </a:r>
            <a:r>
              <a:rPr lang="en-IN" sz="1600" spc="-415" dirty="0">
                <a:latin typeface="DejaVu Sans"/>
                <a:cs typeface="DejaVu Sans"/>
              </a:rPr>
              <a:t>  </a:t>
            </a:r>
            <a:r>
              <a:rPr sz="1600" spc="-85" dirty="0">
                <a:latin typeface="DejaVu Sans"/>
                <a:cs typeface="DejaVu Sans"/>
              </a:rPr>
              <a:t>cache</a:t>
            </a:r>
            <a:r>
              <a:rPr lang="en-IN" sz="1600" spc="-85" dirty="0">
                <a:latin typeface="DejaVu Sans"/>
                <a:cs typeface="DejaVu Sans"/>
              </a:rPr>
              <a:t>.</a:t>
            </a:r>
            <a:endParaRPr sz="1600" dirty="0">
              <a:latin typeface="DejaVu Sans"/>
              <a:cs typeface="DejaVu Sans"/>
            </a:endParaRPr>
          </a:p>
          <a:p>
            <a:pPr marL="749300" marR="883919" lvl="1" indent="-279400">
              <a:lnSpc>
                <a:spcPts val="3329"/>
              </a:lnSpc>
              <a:spcBef>
                <a:spcPts val="740"/>
              </a:spcBef>
              <a:buFont typeface="Arial"/>
              <a:buChar char="–"/>
              <a:tabLst>
                <a:tab pos="755650" algn="l"/>
              </a:tabLst>
            </a:pPr>
            <a:r>
              <a:rPr sz="1600" b="1" spc="30" dirty="0">
                <a:latin typeface="Trebuchet MS"/>
                <a:cs typeface="Trebuchet MS"/>
              </a:rPr>
              <a:t>Inactive </a:t>
            </a:r>
            <a:r>
              <a:rPr sz="1600" spc="-145" dirty="0">
                <a:latin typeface="DejaVu Sans"/>
                <a:cs typeface="DejaVu Sans"/>
              </a:rPr>
              <a:t>parameter </a:t>
            </a:r>
            <a:r>
              <a:rPr sz="1600" spc="-120" dirty="0">
                <a:latin typeface="DejaVu Sans"/>
                <a:cs typeface="DejaVu Sans"/>
              </a:rPr>
              <a:t>speciﬁes </a:t>
            </a:r>
            <a:r>
              <a:rPr sz="1600" spc="-90" dirty="0">
                <a:latin typeface="DejaVu Sans"/>
                <a:cs typeface="DejaVu Sans"/>
              </a:rPr>
              <a:t>how</a:t>
            </a:r>
            <a:r>
              <a:rPr sz="1600" spc="-625" dirty="0">
                <a:latin typeface="DejaVu Sans"/>
                <a:cs typeface="DejaVu Sans"/>
              </a:rPr>
              <a:t> </a:t>
            </a:r>
            <a:r>
              <a:rPr sz="1600" spc="-75" dirty="0">
                <a:latin typeface="DejaVu Sans"/>
                <a:cs typeface="DejaVu Sans"/>
              </a:rPr>
              <a:t>long  cached </a:t>
            </a:r>
            <a:r>
              <a:rPr sz="1600" spc="-150" dirty="0">
                <a:latin typeface="DejaVu Sans"/>
                <a:cs typeface="DejaVu Sans"/>
              </a:rPr>
              <a:t>data </a:t>
            </a:r>
            <a:r>
              <a:rPr sz="1600" spc="-140" dirty="0">
                <a:latin typeface="DejaVu Sans"/>
                <a:cs typeface="DejaVu Sans"/>
              </a:rPr>
              <a:t>is </a:t>
            </a:r>
            <a:r>
              <a:rPr sz="1600" spc="-114" dirty="0">
                <a:latin typeface="DejaVu Sans"/>
                <a:cs typeface="DejaVu Sans"/>
              </a:rPr>
              <a:t>kept </a:t>
            </a:r>
            <a:r>
              <a:rPr sz="1600" spc="-90" dirty="0">
                <a:latin typeface="DejaVu Sans"/>
                <a:cs typeface="DejaVu Sans"/>
              </a:rPr>
              <a:t>for </a:t>
            </a:r>
            <a:r>
              <a:rPr sz="1600" spc="-100" dirty="0">
                <a:latin typeface="DejaVu Sans"/>
                <a:cs typeface="DejaVu Sans"/>
              </a:rPr>
              <a:t>if </a:t>
            </a:r>
            <a:r>
              <a:rPr sz="1600" spc="-135" dirty="0">
                <a:latin typeface="DejaVu Sans"/>
                <a:cs typeface="DejaVu Sans"/>
              </a:rPr>
              <a:t>not</a:t>
            </a:r>
            <a:r>
              <a:rPr sz="1600" spc="-665" dirty="0">
                <a:latin typeface="DejaVu Sans"/>
                <a:cs typeface="DejaVu Sans"/>
              </a:rPr>
              <a:t> </a:t>
            </a:r>
            <a:r>
              <a:rPr lang="en-IN" sz="1600" spc="-665" dirty="0">
                <a:latin typeface="DejaVu Sans"/>
                <a:cs typeface="DejaVu Sans"/>
              </a:rPr>
              <a:t>                     </a:t>
            </a:r>
            <a:r>
              <a:rPr sz="1600" spc="-75" dirty="0">
                <a:latin typeface="DejaVu Sans"/>
                <a:cs typeface="DejaVu Sans"/>
              </a:rPr>
              <a:t>accessed</a:t>
            </a:r>
            <a:r>
              <a:rPr lang="en-IN" sz="1600" spc="-75" dirty="0">
                <a:latin typeface="DejaVu Sans"/>
                <a:cs typeface="DejaVu Sans"/>
              </a:rPr>
              <a:t>.</a:t>
            </a:r>
            <a:endParaRPr sz="1600" dirty="0">
              <a:latin typeface="DejaVu Sans"/>
              <a:cs typeface="DejaVu Sans"/>
            </a:endParaRPr>
          </a:p>
        </p:txBody>
      </p:sp>
      <p:sp>
        <p:nvSpPr>
          <p:cNvPr id="4" name="object 2">
            <a:extLst>
              <a:ext uri="{FF2B5EF4-FFF2-40B4-BE49-F238E27FC236}">
                <a16:creationId xmlns:a16="http://schemas.microsoft.com/office/drawing/2014/main" id="{670C3859-4BD8-4913-937F-7A43AF3F826D}"/>
              </a:ext>
            </a:extLst>
          </p:cNvPr>
          <p:cNvSpPr txBox="1">
            <a:spLocks/>
          </p:cNvSpPr>
          <p:nvPr/>
        </p:nvSpPr>
        <p:spPr>
          <a:xfrm>
            <a:off x="1371600" y="256733"/>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8958" y="1219200"/>
            <a:ext cx="5287010" cy="382156"/>
          </a:xfrm>
          <a:prstGeom prst="rect">
            <a:avLst/>
          </a:prstGeom>
        </p:spPr>
        <p:txBody>
          <a:bodyPr vert="horz" wrap="square" lIns="0" tIns="12700" rIns="0" bIns="0" rtlCol="0">
            <a:spAutoFit/>
          </a:bodyPr>
          <a:lstStyle/>
          <a:p>
            <a:pPr marL="12700">
              <a:lnSpc>
                <a:spcPct val="100000"/>
              </a:lnSpc>
              <a:spcBef>
                <a:spcPts val="100"/>
              </a:spcBef>
            </a:pPr>
            <a:r>
              <a:rPr lang="en-IN" sz="2400" spc="-150" dirty="0">
                <a:solidFill>
                  <a:srgbClr val="11872B"/>
                </a:solidFill>
              </a:rPr>
              <a:t>6. </a:t>
            </a:r>
            <a:r>
              <a:rPr sz="2400" spc="-150" dirty="0">
                <a:solidFill>
                  <a:srgbClr val="11872B"/>
                </a:solidFill>
              </a:rPr>
              <a:t>Conﬁguring </a:t>
            </a:r>
            <a:r>
              <a:rPr sz="2400" spc="-155" dirty="0">
                <a:solidFill>
                  <a:srgbClr val="11872B"/>
                </a:solidFill>
              </a:rPr>
              <a:t>the </a:t>
            </a:r>
            <a:r>
              <a:rPr sz="2400" spc="-185" dirty="0">
                <a:solidFill>
                  <a:srgbClr val="11872B"/>
                </a:solidFill>
              </a:rPr>
              <a:t>proxy</a:t>
            </a:r>
            <a:r>
              <a:rPr sz="2400" spc="-445" dirty="0">
                <a:solidFill>
                  <a:srgbClr val="11872B"/>
                </a:solidFill>
              </a:rPr>
              <a:t> </a:t>
            </a:r>
            <a:r>
              <a:rPr sz="2400" spc="-95" dirty="0">
                <a:solidFill>
                  <a:srgbClr val="11872B"/>
                </a:solidFill>
              </a:rPr>
              <a:t>cache</a:t>
            </a:r>
            <a:endParaRPr sz="2400" dirty="0"/>
          </a:p>
        </p:txBody>
      </p:sp>
      <p:sp>
        <p:nvSpPr>
          <p:cNvPr id="3" name="object 3"/>
          <p:cNvSpPr txBox="1"/>
          <p:nvPr/>
        </p:nvSpPr>
        <p:spPr>
          <a:xfrm>
            <a:off x="527187" y="2132010"/>
            <a:ext cx="8046084" cy="1494320"/>
          </a:xfrm>
          <a:prstGeom prst="rect">
            <a:avLst/>
          </a:prstGeom>
        </p:spPr>
        <p:txBody>
          <a:bodyPr vert="horz" wrap="square" lIns="0" tIns="15875" rIns="0" bIns="0" rtlCol="0">
            <a:spAutoFit/>
          </a:bodyPr>
          <a:lstStyle/>
          <a:p>
            <a:pPr marL="355600" marR="5080" indent="-342900">
              <a:lnSpc>
                <a:spcPct val="99000"/>
              </a:lnSpc>
              <a:spcBef>
                <a:spcPts val="125"/>
              </a:spcBef>
              <a:buFont typeface="Arial"/>
              <a:buChar char="•"/>
              <a:tabLst>
                <a:tab pos="354965" algn="l"/>
                <a:tab pos="355600" algn="l"/>
              </a:tabLst>
            </a:pPr>
            <a:r>
              <a:rPr sz="1600" b="1" spc="-35" dirty="0">
                <a:latin typeface="Trebuchet MS"/>
                <a:cs typeface="Trebuchet MS"/>
              </a:rPr>
              <a:t>proxy_cache_key </a:t>
            </a:r>
            <a:r>
              <a:rPr sz="1600" spc="-105" dirty="0">
                <a:latin typeface="DejaVu Sans"/>
                <a:cs typeface="DejaVu Sans"/>
              </a:rPr>
              <a:t>directive speciﬁes </a:t>
            </a:r>
            <a:r>
              <a:rPr sz="1600" spc="-110" dirty="0">
                <a:latin typeface="DejaVu Sans"/>
                <a:cs typeface="DejaVu Sans"/>
              </a:rPr>
              <a:t>to </a:t>
            </a:r>
            <a:r>
              <a:rPr sz="1600" spc="-85" dirty="0">
                <a:latin typeface="DejaVu Sans"/>
                <a:cs typeface="DejaVu Sans"/>
              </a:rPr>
              <a:t>use </a:t>
            </a:r>
            <a:r>
              <a:rPr sz="1600" spc="-114" dirty="0">
                <a:latin typeface="DejaVu Sans"/>
                <a:cs typeface="DejaVu Sans"/>
              </a:rPr>
              <a:t>the  </a:t>
            </a:r>
            <a:r>
              <a:rPr sz="1600" spc="-55" dirty="0">
                <a:latin typeface="DejaVu Sans"/>
                <a:cs typeface="DejaVu Sans"/>
              </a:rPr>
              <a:t>hostname/subdomain/domain </a:t>
            </a:r>
            <a:r>
              <a:rPr sz="1600" spc="-110" dirty="0">
                <a:latin typeface="DejaVu Sans"/>
                <a:cs typeface="DejaVu Sans"/>
              </a:rPr>
              <a:t>and </a:t>
            </a:r>
            <a:r>
              <a:rPr sz="1600" spc="-95" dirty="0">
                <a:latin typeface="DejaVu Sans"/>
                <a:cs typeface="DejaVu Sans"/>
              </a:rPr>
              <a:t>request </a:t>
            </a:r>
            <a:r>
              <a:rPr sz="1600" spc="-50" dirty="0">
                <a:latin typeface="DejaVu Sans"/>
                <a:cs typeface="DejaVu Sans"/>
              </a:rPr>
              <a:t>URI </a:t>
            </a:r>
            <a:r>
              <a:rPr sz="1600" spc="-120" dirty="0">
                <a:latin typeface="DejaVu Sans"/>
                <a:cs typeface="DejaVu Sans"/>
              </a:rPr>
              <a:t>as</a:t>
            </a:r>
            <a:r>
              <a:rPr sz="1600" spc="-430" dirty="0">
                <a:latin typeface="DejaVu Sans"/>
                <a:cs typeface="DejaVu Sans"/>
              </a:rPr>
              <a:t> </a:t>
            </a:r>
            <a:r>
              <a:rPr lang="en-IN" sz="1600" spc="-430" dirty="0">
                <a:latin typeface="DejaVu Sans"/>
                <a:cs typeface="DejaVu Sans"/>
              </a:rPr>
              <a:t>  </a:t>
            </a:r>
            <a:r>
              <a:rPr sz="1600" spc="-114" dirty="0">
                <a:latin typeface="DejaVu Sans"/>
                <a:cs typeface="DejaVu Sans"/>
              </a:rPr>
              <a:t>the  </a:t>
            </a:r>
            <a:r>
              <a:rPr sz="1600" spc="-120" dirty="0">
                <a:latin typeface="DejaVu Sans"/>
                <a:cs typeface="DejaVu Sans"/>
              </a:rPr>
              <a:t>key</a:t>
            </a:r>
            <a:r>
              <a:rPr lang="en-IN" sz="1600" spc="-120" dirty="0">
                <a:latin typeface="DejaVu Sans"/>
                <a:cs typeface="DejaVu Sans"/>
              </a:rPr>
              <a:t>.</a:t>
            </a:r>
            <a:endParaRPr sz="1600" dirty="0">
              <a:latin typeface="DejaVu Sans"/>
              <a:cs typeface="DejaVu Sans"/>
            </a:endParaRPr>
          </a:p>
          <a:p>
            <a:pPr marL="355600" marR="621665" indent="-342900">
              <a:lnSpc>
                <a:spcPts val="2820"/>
              </a:lnSpc>
              <a:spcBef>
                <a:spcPts val="740"/>
              </a:spcBef>
              <a:buFont typeface="Arial"/>
              <a:buChar char="•"/>
              <a:tabLst>
                <a:tab pos="354965" algn="l"/>
                <a:tab pos="355600" algn="l"/>
              </a:tabLst>
            </a:pPr>
            <a:r>
              <a:rPr sz="1600" b="1" spc="-5" dirty="0">
                <a:latin typeface="Trebuchet MS"/>
                <a:cs typeface="Trebuchet MS"/>
              </a:rPr>
              <a:t>proxy_cache </a:t>
            </a:r>
            <a:r>
              <a:rPr sz="1600" spc="-105" dirty="0">
                <a:latin typeface="DejaVu Sans"/>
                <a:cs typeface="DejaVu Sans"/>
              </a:rPr>
              <a:t>directive </a:t>
            </a:r>
            <a:r>
              <a:rPr sz="1600" spc="-114" dirty="0">
                <a:latin typeface="DejaVu Sans"/>
                <a:cs typeface="DejaVu Sans"/>
              </a:rPr>
              <a:t>deﬁnes the </a:t>
            </a:r>
            <a:r>
              <a:rPr sz="1600" spc="-105" dirty="0">
                <a:latin typeface="DejaVu Sans"/>
                <a:cs typeface="DejaVu Sans"/>
              </a:rPr>
              <a:t>shared</a:t>
            </a:r>
            <a:r>
              <a:rPr sz="1600" spc="-395" dirty="0">
                <a:latin typeface="DejaVu Sans"/>
                <a:cs typeface="DejaVu Sans"/>
              </a:rPr>
              <a:t> </a:t>
            </a:r>
            <a:r>
              <a:rPr sz="1600" spc="-110" dirty="0">
                <a:latin typeface="DejaVu Sans"/>
                <a:cs typeface="DejaVu Sans"/>
              </a:rPr>
              <a:t>memory  </a:t>
            </a:r>
            <a:r>
              <a:rPr sz="1600" spc="-95" dirty="0">
                <a:latin typeface="DejaVu Sans"/>
                <a:cs typeface="DejaVu Sans"/>
              </a:rPr>
              <a:t>zone </a:t>
            </a:r>
            <a:r>
              <a:rPr sz="1600" spc="-70" dirty="0">
                <a:latin typeface="DejaVu Sans"/>
                <a:cs typeface="DejaVu Sans"/>
              </a:rPr>
              <a:t>used </a:t>
            </a:r>
            <a:r>
              <a:rPr sz="1600" spc="-75" dirty="0">
                <a:latin typeface="DejaVu Sans"/>
                <a:cs typeface="DejaVu Sans"/>
              </a:rPr>
              <a:t>for</a:t>
            </a:r>
            <a:r>
              <a:rPr sz="1600" spc="-345" dirty="0">
                <a:latin typeface="DejaVu Sans"/>
                <a:cs typeface="DejaVu Sans"/>
              </a:rPr>
              <a:t> </a:t>
            </a:r>
            <a:r>
              <a:rPr sz="1600" spc="-120" dirty="0">
                <a:latin typeface="DejaVu Sans"/>
                <a:cs typeface="DejaVu Sans"/>
              </a:rPr>
              <a:t>caching.</a:t>
            </a:r>
            <a:endParaRPr sz="1600" dirty="0">
              <a:latin typeface="DejaVu Sans"/>
              <a:cs typeface="DejaVu Sans"/>
            </a:endParaRPr>
          </a:p>
          <a:p>
            <a:pPr marL="749300" marR="76200" indent="-279400">
              <a:lnSpc>
                <a:spcPct val="101499"/>
              </a:lnSpc>
              <a:spcBef>
                <a:spcPts val="475"/>
              </a:spcBef>
            </a:pPr>
            <a:r>
              <a:rPr sz="1600" dirty="0">
                <a:latin typeface="Arial"/>
                <a:cs typeface="Arial"/>
              </a:rPr>
              <a:t>– </a:t>
            </a:r>
            <a:r>
              <a:rPr sz="1600" spc="-80" dirty="0">
                <a:latin typeface="DejaVu Sans"/>
                <a:cs typeface="DejaVu Sans"/>
              </a:rPr>
              <a:t>Name </a:t>
            </a:r>
            <a:r>
              <a:rPr sz="1600" spc="-95" dirty="0">
                <a:latin typeface="DejaVu Sans"/>
                <a:cs typeface="DejaVu Sans"/>
              </a:rPr>
              <a:t>speciﬁed </a:t>
            </a:r>
            <a:r>
              <a:rPr sz="1600" spc="-120" dirty="0">
                <a:latin typeface="DejaVu Sans"/>
                <a:cs typeface="DejaVu Sans"/>
              </a:rPr>
              <a:t>must match </a:t>
            </a:r>
            <a:r>
              <a:rPr sz="1600" spc="-114" dirty="0">
                <a:latin typeface="DejaVu Sans"/>
                <a:cs typeface="DejaVu Sans"/>
              </a:rPr>
              <a:t>the </a:t>
            </a:r>
            <a:r>
              <a:rPr sz="1600" spc="-125" dirty="0">
                <a:latin typeface="DejaVu Sans"/>
                <a:cs typeface="DejaVu Sans"/>
              </a:rPr>
              <a:t>name </a:t>
            </a:r>
            <a:r>
              <a:rPr sz="1600" spc="-35" dirty="0">
                <a:latin typeface="DejaVu Sans"/>
                <a:cs typeface="DejaVu Sans"/>
              </a:rPr>
              <a:t>of </a:t>
            </a:r>
            <a:r>
              <a:rPr sz="1600" spc="-114" dirty="0">
                <a:latin typeface="DejaVu Sans"/>
                <a:cs typeface="DejaVu Sans"/>
              </a:rPr>
              <a:t>the</a:t>
            </a:r>
            <a:r>
              <a:rPr sz="1600" spc="-325" dirty="0">
                <a:latin typeface="DejaVu Sans"/>
                <a:cs typeface="DejaVu Sans"/>
              </a:rPr>
              <a:t> </a:t>
            </a:r>
            <a:r>
              <a:rPr sz="1600" spc="-75" dirty="0">
                <a:latin typeface="DejaVu Sans"/>
                <a:cs typeface="DejaVu Sans"/>
              </a:rPr>
              <a:t>cache  </a:t>
            </a:r>
            <a:r>
              <a:rPr sz="1600" spc="-105" dirty="0">
                <a:latin typeface="DejaVu Sans"/>
                <a:cs typeface="DejaVu Sans"/>
              </a:rPr>
              <a:t>deﬁned </a:t>
            </a:r>
            <a:r>
              <a:rPr sz="1600" spc="-145" dirty="0">
                <a:latin typeface="DejaVu Sans"/>
                <a:cs typeface="DejaVu Sans"/>
              </a:rPr>
              <a:t>in </a:t>
            </a:r>
            <a:r>
              <a:rPr sz="1600" spc="-114" dirty="0">
                <a:latin typeface="DejaVu Sans"/>
                <a:cs typeface="DejaVu Sans"/>
              </a:rPr>
              <a:t>the </a:t>
            </a:r>
            <a:r>
              <a:rPr sz="1600" spc="-125" dirty="0">
                <a:latin typeface="DejaVu Sans"/>
                <a:cs typeface="DejaVu Sans"/>
              </a:rPr>
              <a:t>proxy_cache_path</a:t>
            </a:r>
            <a:r>
              <a:rPr sz="1600" spc="-235" dirty="0">
                <a:latin typeface="DejaVu Sans"/>
                <a:cs typeface="DejaVu Sans"/>
              </a:rPr>
              <a:t> </a:t>
            </a:r>
            <a:r>
              <a:rPr sz="1600" spc="-105" dirty="0">
                <a:latin typeface="DejaVu Sans"/>
                <a:cs typeface="DejaVu Sans"/>
              </a:rPr>
              <a:t>directive</a:t>
            </a:r>
            <a:endParaRPr sz="1600" dirty="0">
              <a:latin typeface="DejaVu Sans"/>
              <a:cs typeface="DejaVu Sans"/>
            </a:endParaRPr>
          </a:p>
        </p:txBody>
      </p:sp>
      <p:sp>
        <p:nvSpPr>
          <p:cNvPr id="4" name="object 4"/>
          <p:cNvSpPr txBox="1"/>
          <p:nvPr/>
        </p:nvSpPr>
        <p:spPr>
          <a:xfrm>
            <a:off x="457200" y="4875530"/>
            <a:ext cx="8229600" cy="1830070"/>
          </a:xfrm>
          <a:prstGeom prst="rect">
            <a:avLst/>
          </a:prstGeom>
          <a:solidFill>
            <a:srgbClr val="CBCBCB"/>
          </a:solidFill>
          <a:ln w="9524">
            <a:solidFill>
              <a:srgbClr val="000000"/>
            </a:solidFill>
          </a:ln>
        </p:spPr>
        <p:txBody>
          <a:bodyPr vert="horz" wrap="square" lIns="0" tIns="26669" rIns="0" bIns="0" rtlCol="0">
            <a:spAutoFit/>
          </a:bodyPr>
          <a:lstStyle/>
          <a:p>
            <a:pPr marL="91440">
              <a:lnSpc>
                <a:spcPct val="100000"/>
              </a:lnSpc>
              <a:spcBef>
                <a:spcPts val="209"/>
              </a:spcBef>
            </a:pPr>
            <a:r>
              <a:rPr sz="1500" spc="-5" dirty="0">
                <a:latin typeface="Courier New"/>
                <a:cs typeface="Courier New"/>
              </a:rPr>
              <a:t>Location </a:t>
            </a:r>
            <a:r>
              <a:rPr sz="1500" dirty="0">
                <a:latin typeface="Courier New"/>
                <a:cs typeface="Courier New"/>
              </a:rPr>
              <a:t>/</a:t>
            </a:r>
            <a:r>
              <a:rPr sz="1500" spc="-10" dirty="0">
                <a:latin typeface="Courier New"/>
                <a:cs typeface="Courier New"/>
              </a:rPr>
              <a:t> </a:t>
            </a:r>
            <a:r>
              <a:rPr sz="1500" dirty="0">
                <a:latin typeface="Courier New"/>
                <a:cs typeface="Courier New"/>
              </a:rPr>
              <a:t>{</a:t>
            </a:r>
          </a:p>
          <a:p>
            <a:pPr marL="548640" marR="2757170">
              <a:lnSpc>
                <a:spcPct val="108300"/>
              </a:lnSpc>
              <a:spcBef>
                <a:spcPts val="10"/>
              </a:spcBef>
            </a:pPr>
            <a:r>
              <a:rPr sz="1500" dirty="0">
                <a:latin typeface="Courier New"/>
                <a:cs typeface="Courier New"/>
              </a:rPr>
              <a:t>proxy_pass </a:t>
            </a:r>
            <a:r>
              <a:rPr sz="1500" spc="-5" dirty="0">
                <a:latin typeface="Courier New"/>
                <a:cs typeface="Courier New"/>
              </a:rPr>
              <a:t>http://application.com:8080;  </a:t>
            </a:r>
            <a:r>
              <a:rPr sz="1500" dirty="0">
                <a:latin typeface="Courier New"/>
                <a:cs typeface="Courier New"/>
              </a:rPr>
              <a:t>proxy_cache_key </a:t>
            </a:r>
            <a:r>
              <a:rPr sz="1500" spc="-5" dirty="0">
                <a:latin typeface="Courier New"/>
                <a:cs typeface="Courier New"/>
              </a:rPr>
              <a:t>“$scheme$host$request_uri”;  </a:t>
            </a:r>
            <a:r>
              <a:rPr sz="1500" dirty="0">
                <a:latin typeface="Courier New"/>
                <a:cs typeface="Courier New"/>
              </a:rPr>
              <a:t>proxy_cache</a:t>
            </a:r>
            <a:r>
              <a:rPr sz="1500" spc="-10" dirty="0">
                <a:latin typeface="Courier New"/>
                <a:cs typeface="Courier New"/>
              </a:rPr>
              <a:t> </a:t>
            </a:r>
            <a:r>
              <a:rPr sz="1500" spc="-5" dirty="0">
                <a:latin typeface="Courier New"/>
                <a:cs typeface="Courier New"/>
              </a:rPr>
              <a:t>server-cache;</a:t>
            </a:r>
            <a:endParaRPr sz="1500" dirty="0">
              <a:latin typeface="Courier New"/>
              <a:cs typeface="Courier New"/>
            </a:endParaRPr>
          </a:p>
          <a:p>
            <a:pPr marL="548640" marR="4815205">
              <a:lnSpc>
                <a:spcPct val="111100"/>
              </a:lnSpc>
            </a:pPr>
            <a:r>
              <a:rPr sz="1500" dirty="0">
                <a:latin typeface="Courier New"/>
                <a:cs typeface="Courier New"/>
              </a:rPr>
              <a:t>proxy_chache_valid </a:t>
            </a:r>
            <a:r>
              <a:rPr sz="1500" spc="-5" dirty="0">
                <a:latin typeface="Courier New"/>
                <a:cs typeface="Courier New"/>
              </a:rPr>
              <a:t>1m;  </a:t>
            </a:r>
            <a:r>
              <a:rPr sz="1500" dirty="0">
                <a:latin typeface="Courier New"/>
                <a:cs typeface="Courier New"/>
              </a:rPr>
              <a:t>proxy_cache_valid </a:t>
            </a:r>
            <a:r>
              <a:rPr sz="1500" spc="-5" dirty="0">
                <a:latin typeface="Courier New"/>
                <a:cs typeface="Courier New"/>
              </a:rPr>
              <a:t>404</a:t>
            </a:r>
            <a:r>
              <a:rPr sz="1500" spc="-100" dirty="0">
                <a:latin typeface="Courier New"/>
                <a:cs typeface="Courier New"/>
              </a:rPr>
              <a:t> </a:t>
            </a:r>
            <a:r>
              <a:rPr sz="1500" spc="-5" dirty="0">
                <a:latin typeface="Courier New"/>
                <a:cs typeface="Courier New"/>
              </a:rPr>
              <a:t>1m;</a:t>
            </a:r>
            <a:endParaRPr sz="1500" dirty="0">
              <a:latin typeface="Courier New"/>
              <a:cs typeface="Courier New"/>
            </a:endParaRPr>
          </a:p>
          <a:p>
            <a:pPr marL="91440">
              <a:lnSpc>
                <a:spcPct val="100000"/>
              </a:lnSpc>
              <a:spcBef>
                <a:spcPts val="200"/>
              </a:spcBef>
            </a:pPr>
            <a:r>
              <a:rPr sz="1500" dirty="0">
                <a:latin typeface="Courier New"/>
                <a:cs typeface="Courier New"/>
              </a:rPr>
              <a:t>]</a:t>
            </a:r>
          </a:p>
        </p:txBody>
      </p:sp>
      <p:sp>
        <p:nvSpPr>
          <p:cNvPr id="5" name="object 2">
            <a:extLst>
              <a:ext uri="{FF2B5EF4-FFF2-40B4-BE49-F238E27FC236}">
                <a16:creationId xmlns:a16="http://schemas.microsoft.com/office/drawing/2014/main" id="{C54B6791-498D-4C2A-802D-8420A1EE750A}"/>
              </a:ext>
            </a:extLst>
          </p:cNvPr>
          <p:cNvSpPr txBox="1">
            <a:spLocks/>
          </p:cNvSpPr>
          <p:nvPr/>
        </p:nvSpPr>
        <p:spPr>
          <a:xfrm>
            <a:off x="1371600" y="304800"/>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491292"/>
            <a:ext cx="4472940" cy="382156"/>
          </a:xfrm>
          <a:prstGeom prst="rect">
            <a:avLst/>
          </a:prstGeom>
        </p:spPr>
        <p:txBody>
          <a:bodyPr vert="horz" wrap="square" lIns="0" tIns="12700" rIns="0" bIns="0" rtlCol="0">
            <a:spAutoFit/>
          </a:bodyPr>
          <a:lstStyle/>
          <a:p>
            <a:pPr marL="12700">
              <a:lnSpc>
                <a:spcPct val="100000"/>
              </a:lnSpc>
              <a:spcBef>
                <a:spcPts val="100"/>
              </a:spcBef>
            </a:pPr>
            <a:r>
              <a:rPr lang="en-IN" sz="2400" spc="-185" dirty="0">
                <a:solidFill>
                  <a:srgbClr val="11872B"/>
                </a:solidFill>
              </a:rPr>
              <a:t>7. </a:t>
            </a:r>
            <a:r>
              <a:rPr sz="2400" spc="-185" dirty="0">
                <a:solidFill>
                  <a:srgbClr val="11872B"/>
                </a:solidFill>
              </a:rPr>
              <a:t>D</a:t>
            </a:r>
            <a:r>
              <a:rPr lang="en-IN" sz="2400" spc="-185" dirty="0" err="1">
                <a:solidFill>
                  <a:srgbClr val="11872B"/>
                </a:solidFill>
              </a:rPr>
              <a:t>isable</a:t>
            </a:r>
            <a:r>
              <a:rPr lang="en-IN" sz="2400" spc="-185" dirty="0">
                <a:solidFill>
                  <a:srgbClr val="11872B"/>
                </a:solidFill>
              </a:rPr>
              <a:t> access logs</a:t>
            </a:r>
            <a:endParaRPr sz="2400" dirty="0"/>
          </a:p>
        </p:txBody>
      </p:sp>
      <p:sp>
        <p:nvSpPr>
          <p:cNvPr id="3" name="object 3"/>
          <p:cNvSpPr txBox="1"/>
          <p:nvPr/>
        </p:nvSpPr>
        <p:spPr>
          <a:xfrm>
            <a:off x="535940" y="2286000"/>
            <a:ext cx="7955280" cy="2290370"/>
          </a:xfrm>
          <a:prstGeom prst="rect">
            <a:avLst/>
          </a:prstGeom>
        </p:spPr>
        <p:txBody>
          <a:bodyPr vert="horz" wrap="square" lIns="0" tIns="104139" rIns="0" bIns="0" rtlCol="0">
            <a:spAutoFit/>
          </a:bodyPr>
          <a:lstStyle/>
          <a:p>
            <a:pPr marL="12700">
              <a:lnSpc>
                <a:spcPct val="100000"/>
              </a:lnSpc>
              <a:spcBef>
                <a:spcPts val="819"/>
              </a:spcBef>
              <a:tabLst>
                <a:tab pos="354965" algn="l"/>
                <a:tab pos="355600" algn="l"/>
              </a:tabLst>
            </a:pPr>
            <a:r>
              <a:rPr lang="en-IN" dirty="0"/>
              <a:t>Nginx logs each and every action in a log file named “access.log.” If you don’t require this information then it’s preferable to disable it, which will save your environment a bunch of additional processing and hard drive space too. To turn off the logs, simply write condition off next to the </a:t>
            </a:r>
            <a:r>
              <a:rPr lang="en-IN" dirty="0" err="1"/>
              <a:t>access_log</a:t>
            </a:r>
            <a:r>
              <a:rPr lang="en-IN" dirty="0"/>
              <a:t> syntax as in the following:</a:t>
            </a:r>
          </a:p>
          <a:p>
            <a:pPr marL="355600" indent="-342900">
              <a:lnSpc>
                <a:spcPct val="100000"/>
              </a:lnSpc>
              <a:spcBef>
                <a:spcPts val="819"/>
              </a:spcBef>
              <a:buFont typeface="Arial"/>
              <a:buChar char="•"/>
              <a:tabLst>
                <a:tab pos="354965" algn="l"/>
                <a:tab pos="355600" algn="l"/>
              </a:tabLst>
            </a:pPr>
            <a:endParaRPr lang="en-IN" sz="1600" dirty="0">
              <a:latin typeface="DejaVu Sans"/>
              <a:cs typeface="DejaVu Sans"/>
            </a:endParaRPr>
          </a:p>
          <a:p>
            <a:pPr marL="355600" indent="-342900">
              <a:lnSpc>
                <a:spcPct val="100000"/>
              </a:lnSpc>
              <a:spcBef>
                <a:spcPts val="819"/>
              </a:spcBef>
              <a:buFont typeface="Arial"/>
              <a:buChar char="•"/>
              <a:tabLst>
                <a:tab pos="354965" algn="l"/>
                <a:tab pos="355600" algn="l"/>
              </a:tabLst>
            </a:pPr>
            <a:endParaRPr lang="en-IN" sz="1600" dirty="0">
              <a:latin typeface="DejaVu Sans"/>
              <a:cs typeface="DejaVu Sans"/>
            </a:endParaRPr>
          </a:p>
          <a:p>
            <a:pPr marL="12700">
              <a:lnSpc>
                <a:spcPct val="100000"/>
              </a:lnSpc>
              <a:spcBef>
                <a:spcPts val="819"/>
              </a:spcBef>
              <a:tabLst>
                <a:tab pos="354965" algn="l"/>
                <a:tab pos="355600" algn="l"/>
              </a:tabLst>
            </a:pPr>
            <a:r>
              <a:rPr lang="en-IN" i="1" dirty="0"/>
              <a:t>      </a:t>
            </a:r>
            <a:r>
              <a:rPr lang="en-IN" i="1" dirty="0" err="1"/>
              <a:t>access_log</a:t>
            </a:r>
            <a:r>
              <a:rPr lang="en-IN" i="1" dirty="0"/>
              <a:t> off;</a:t>
            </a:r>
            <a:endParaRPr sz="1600" dirty="0">
              <a:latin typeface="DejaVu Sans"/>
              <a:cs typeface="DejaVu Sans"/>
            </a:endParaRPr>
          </a:p>
        </p:txBody>
      </p:sp>
      <p:sp>
        <p:nvSpPr>
          <p:cNvPr id="4" name="object 2">
            <a:extLst>
              <a:ext uri="{FF2B5EF4-FFF2-40B4-BE49-F238E27FC236}">
                <a16:creationId xmlns:a16="http://schemas.microsoft.com/office/drawing/2014/main" id="{670C3859-4BD8-4913-937F-7A43AF3F826D}"/>
              </a:ext>
            </a:extLst>
          </p:cNvPr>
          <p:cNvSpPr txBox="1">
            <a:spLocks/>
          </p:cNvSpPr>
          <p:nvPr/>
        </p:nvSpPr>
        <p:spPr>
          <a:xfrm>
            <a:off x="1371600" y="256733"/>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extLst>
      <p:ext uri="{BB962C8B-B14F-4D97-AF65-F5344CB8AC3E}">
        <p14:creationId xmlns:p14="http://schemas.microsoft.com/office/powerpoint/2010/main" val="2281820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589" y="1159303"/>
            <a:ext cx="7846060" cy="382156"/>
          </a:xfrm>
          <a:prstGeom prst="rect">
            <a:avLst/>
          </a:prstGeom>
        </p:spPr>
        <p:txBody>
          <a:bodyPr vert="horz" wrap="square" lIns="0" tIns="12700" rIns="0" bIns="0" rtlCol="0">
            <a:spAutoFit/>
          </a:bodyPr>
          <a:lstStyle/>
          <a:p>
            <a:pPr marL="12700">
              <a:lnSpc>
                <a:spcPct val="100000"/>
              </a:lnSpc>
              <a:spcBef>
                <a:spcPts val="100"/>
              </a:spcBef>
            </a:pPr>
            <a:r>
              <a:rPr lang="en-IN" sz="2400" spc="-185" dirty="0">
                <a:solidFill>
                  <a:srgbClr val="11872B"/>
                </a:solidFill>
              </a:rPr>
              <a:t>8. Adjust work processes</a:t>
            </a:r>
            <a:endParaRPr sz="2400" dirty="0"/>
          </a:p>
        </p:txBody>
      </p:sp>
      <p:sp>
        <p:nvSpPr>
          <p:cNvPr id="3" name="object 3"/>
          <p:cNvSpPr txBox="1"/>
          <p:nvPr/>
        </p:nvSpPr>
        <p:spPr>
          <a:xfrm>
            <a:off x="572589" y="1752600"/>
            <a:ext cx="7955280" cy="5337358"/>
          </a:xfrm>
          <a:prstGeom prst="rect">
            <a:avLst/>
          </a:prstGeom>
        </p:spPr>
        <p:txBody>
          <a:bodyPr vert="horz" wrap="square" lIns="0" tIns="104139" rIns="0" bIns="0" rtlCol="0">
            <a:spAutoFit/>
          </a:bodyPr>
          <a:lstStyle/>
          <a:p>
            <a:pPr marL="12700">
              <a:lnSpc>
                <a:spcPct val="100000"/>
              </a:lnSpc>
              <a:spcBef>
                <a:spcPts val="819"/>
              </a:spcBef>
              <a:tabLst>
                <a:tab pos="354965" algn="l"/>
                <a:tab pos="355600" algn="l"/>
              </a:tabLst>
            </a:pPr>
            <a:r>
              <a:rPr lang="en-IN" dirty="0"/>
              <a:t>Nginx has one master process and several worker processes.</a:t>
            </a:r>
          </a:p>
          <a:p>
            <a:pPr marL="12700">
              <a:lnSpc>
                <a:spcPct val="100000"/>
              </a:lnSpc>
              <a:spcBef>
                <a:spcPts val="819"/>
              </a:spcBef>
              <a:tabLst>
                <a:tab pos="354965" algn="l"/>
                <a:tab pos="355600" algn="l"/>
              </a:tabLst>
            </a:pPr>
            <a:r>
              <a:rPr lang="en-IN" dirty="0"/>
              <a:t>In other words, </a:t>
            </a:r>
            <a:r>
              <a:rPr lang="en-IN" dirty="0" err="1"/>
              <a:t>worker_processes</a:t>
            </a:r>
            <a:r>
              <a:rPr lang="en-IN" dirty="0"/>
              <a:t> tells your virtual server how many cores are assigned to each processor so that Nginx can manage the concurrent requests in an optimized way. </a:t>
            </a:r>
          </a:p>
          <a:p>
            <a:pPr fontAlgn="base"/>
            <a:endParaRPr lang="en-IN" dirty="0"/>
          </a:p>
          <a:p>
            <a:pPr fontAlgn="base"/>
            <a:r>
              <a:rPr lang="en-IN" dirty="0"/>
              <a:t>To find out how many processors you have in your web server, run the following command.</a:t>
            </a:r>
          </a:p>
          <a:p>
            <a:pPr fontAlgn="base"/>
            <a:r>
              <a:rPr lang="en-IN" dirty="0"/>
              <a:t> </a:t>
            </a:r>
          </a:p>
          <a:p>
            <a:pPr fontAlgn="base"/>
            <a:r>
              <a:rPr lang="en-IN" i="1" dirty="0"/>
              <a:t>grep processor /proc/</a:t>
            </a:r>
            <a:r>
              <a:rPr lang="en-IN" i="1" dirty="0" err="1"/>
              <a:t>cpuinfo</a:t>
            </a:r>
            <a:r>
              <a:rPr lang="en-IN" i="1" dirty="0"/>
              <a:t> | </a:t>
            </a:r>
            <a:r>
              <a:rPr lang="en-IN" i="1" dirty="0" err="1"/>
              <a:t>wc</a:t>
            </a:r>
            <a:r>
              <a:rPr lang="en-IN" i="1" dirty="0"/>
              <a:t> –l    or           </a:t>
            </a:r>
            <a:r>
              <a:rPr lang="en-IN" i="1" dirty="0" err="1"/>
              <a:t>lshw</a:t>
            </a:r>
            <a:r>
              <a:rPr lang="en-IN" i="1" dirty="0"/>
              <a:t> –short –class </a:t>
            </a:r>
            <a:r>
              <a:rPr lang="en-IN" i="1" dirty="0" err="1"/>
              <a:t>cpu</a:t>
            </a:r>
            <a:endParaRPr lang="en-IN" dirty="0"/>
          </a:p>
          <a:p>
            <a:pPr fontAlgn="base"/>
            <a:r>
              <a:rPr lang="en-IN" dirty="0"/>
              <a:t> </a:t>
            </a:r>
          </a:p>
          <a:p>
            <a:pPr fontAlgn="base"/>
            <a:r>
              <a:rPr lang="en-IN" dirty="0"/>
              <a:t>In this case, the output number shows 1 core CPU.</a:t>
            </a:r>
          </a:p>
          <a:p>
            <a:pPr fontAlgn="base"/>
            <a:endParaRPr lang="en-IN" dirty="0"/>
          </a:p>
          <a:p>
            <a:pPr fontAlgn="base"/>
            <a:r>
              <a:rPr lang="en-IN" dirty="0"/>
              <a:t>Default value of work processes for Nginx is automatically calculated based upon number of core processors. (1 in this case)</a:t>
            </a:r>
          </a:p>
          <a:p>
            <a:pPr fontAlgn="base"/>
            <a:endParaRPr lang="en-IN" dirty="0"/>
          </a:p>
          <a:p>
            <a:pPr fontAlgn="base"/>
            <a:r>
              <a:rPr lang="en-IN" i="1" dirty="0" err="1"/>
              <a:t>worker_processes</a:t>
            </a:r>
            <a:r>
              <a:rPr lang="en-IN" i="1" dirty="0"/>
              <a:t> auto</a:t>
            </a:r>
            <a:endParaRPr lang="en-IN" dirty="0"/>
          </a:p>
          <a:p>
            <a:pPr marL="12700">
              <a:lnSpc>
                <a:spcPct val="100000"/>
              </a:lnSpc>
              <a:spcBef>
                <a:spcPts val="819"/>
              </a:spcBef>
              <a:tabLst>
                <a:tab pos="354965" algn="l"/>
                <a:tab pos="355600" algn="l"/>
              </a:tabLst>
            </a:pPr>
            <a:endParaRPr lang="en-IN" sz="1600" dirty="0">
              <a:latin typeface="DejaVu Sans"/>
              <a:cs typeface="DejaVu Sans"/>
            </a:endParaRPr>
          </a:p>
          <a:p>
            <a:pPr marL="12700">
              <a:lnSpc>
                <a:spcPct val="100000"/>
              </a:lnSpc>
              <a:spcBef>
                <a:spcPts val="819"/>
              </a:spcBef>
              <a:tabLst>
                <a:tab pos="354965" algn="l"/>
                <a:tab pos="355600" algn="l"/>
              </a:tabLst>
            </a:pPr>
            <a:endParaRPr sz="1600" dirty="0">
              <a:latin typeface="DejaVu Sans"/>
              <a:cs typeface="DejaVu Sans"/>
            </a:endParaRPr>
          </a:p>
        </p:txBody>
      </p:sp>
      <p:sp>
        <p:nvSpPr>
          <p:cNvPr id="4" name="object 2">
            <a:extLst>
              <a:ext uri="{FF2B5EF4-FFF2-40B4-BE49-F238E27FC236}">
                <a16:creationId xmlns:a16="http://schemas.microsoft.com/office/drawing/2014/main" id="{670C3859-4BD8-4913-937F-7A43AF3F826D}"/>
              </a:ext>
            </a:extLst>
          </p:cNvPr>
          <p:cNvSpPr txBox="1">
            <a:spLocks/>
          </p:cNvSpPr>
          <p:nvPr/>
        </p:nvSpPr>
        <p:spPr>
          <a:xfrm>
            <a:off x="1371600" y="256733"/>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extLst>
      <p:ext uri="{BB962C8B-B14F-4D97-AF65-F5344CB8AC3E}">
        <p14:creationId xmlns:p14="http://schemas.microsoft.com/office/powerpoint/2010/main" val="35368446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491292"/>
            <a:ext cx="7846060" cy="382156"/>
          </a:xfrm>
          <a:prstGeom prst="rect">
            <a:avLst/>
          </a:prstGeom>
        </p:spPr>
        <p:txBody>
          <a:bodyPr vert="horz" wrap="square" lIns="0" tIns="12700" rIns="0" bIns="0" rtlCol="0">
            <a:spAutoFit/>
          </a:bodyPr>
          <a:lstStyle/>
          <a:p>
            <a:pPr marL="12700">
              <a:lnSpc>
                <a:spcPct val="100000"/>
              </a:lnSpc>
              <a:spcBef>
                <a:spcPts val="100"/>
              </a:spcBef>
            </a:pPr>
            <a:r>
              <a:rPr lang="en-IN" sz="2400" spc="-185" dirty="0">
                <a:solidFill>
                  <a:srgbClr val="11872B"/>
                </a:solidFill>
              </a:rPr>
              <a:t>9. Maximize work connections</a:t>
            </a:r>
            <a:endParaRPr sz="2400" dirty="0"/>
          </a:p>
        </p:txBody>
      </p:sp>
      <p:sp>
        <p:nvSpPr>
          <p:cNvPr id="3" name="object 3"/>
          <p:cNvSpPr txBox="1"/>
          <p:nvPr/>
        </p:nvSpPr>
        <p:spPr>
          <a:xfrm>
            <a:off x="535940" y="2057400"/>
            <a:ext cx="7955280" cy="2669961"/>
          </a:xfrm>
          <a:prstGeom prst="rect">
            <a:avLst/>
          </a:prstGeom>
        </p:spPr>
        <p:txBody>
          <a:bodyPr vert="horz" wrap="square" lIns="0" tIns="104139" rIns="0" bIns="0" rtlCol="0">
            <a:spAutoFit/>
          </a:bodyPr>
          <a:lstStyle/>
          <a:p>
            <a:pPr marL="12700">
              <a:lnSpc>
                <a:spcPct val="100000"/>
              </a:lnSpc>
              <a:spcBef>
                <a:spcPts val="819"/>
              </a:spcBef>
              <a:tabLst>
                <a:tab pos="354965" algn="l"/>
                <a:tab pos="355600" algn="l"/>
              </a:tabLst>
            </a:pPr>
            <a:r>
              <a:rPr lang="en-IN" dirty="0"/>
              <a:t>Worker connections tells worker processes how many clients can be served simultaneously by Nginx. </a:t>
            </a:r>
          </a:p>
          <a:p>
            <a:pPr marL="12700">
              <a:lnSpc>
                <a:spcPct val="100000"/>
              </a:lnSpc>
              <a:spcBef>
                <a:spcPts val="819"/>
              </a:spcBef>
              <a:tabLst>
                <a:tab pos="354965" algn="l"/>
                <a:tab pos="355600" algn="l"/>
              </a:tabLst>
            </a:pPr>
            <a:r>
              <a:rPr lang="en-IN" dirty="0"/>
              <a:t>The default value for this is 768 and the maximum number for the worker connections setting is 1024 and it’s best to use this to get the full potential from Nginx. </a:t>
            </a:r>
          </a:p>
          <a:p>
            <a:pPr marL="12700">
              <a:lnSpc>
                <a:spcPct val="100000"/>
              </a:lnSpc>
              <a:spcBef>
                <a:spcPts val="819"/>
              </a:spcBef>
              <a:tabLst>
                <a:tab pos="354965" algn="l"/>
                <a:tab pos="355600" algn="l"/>
              </a:tabLst>
            </a:pPr>
            <a:endParaRPr lang="en-IN" sz="1600" dirty="0">
              <a:latin typeface="DejaVu Sans"/>
              <a:cs typeface="DejaVu Sans"/>
            </a:endParaRPr>
          </a:p>
          <a:p>
            <a:pPr marL="12700">
              <a:lnSpc>
                <a:spcPct val="100000"/>
              </a:lnSpc>
              <a:spcBef>
                <a:spcPts val="819"/>
              </a:spcBef>
              <a:tabLst>
                <a:tab pos="354965" algn="l"/>
                <a:tab pos="355600" algn="l"/>
              </a:tabLst>
            </a:pPr>
            <a:r>
              <a:rPr lang="en-IN" dirty="0" err="1"/>
              <a:t>worker_connections</a:t>
            </a:r>
            <a:r>
              <a:rPr lang="en-IN" dirty="0"/>
              <a:t> 1024</a:t>
            </a:r>
            <a:endParaRPr lang="en-IN" sz="1600" dirty="0">
              <a:latin typeface="DejaVu Sans"/>
              <a:cs typeface="DejaVu Sans"/>
            </a:endParaRPr>
          </a:p>
          <a:p>
            <a:pPr marL="12700">
              <a:lnSpc>
                <a:spcPct val="100000"/>
              </a:lnSpc>
              <a:spcBef>
                <a:spcPts val="819"/>
              </a:spcBef>
              <a:tabLst>
                <a:tab pos="354965" algn="l"/>
                <a:tab pos="355600" algn="l"/>
              </a:tabLst>
            </a:pPr>
            <a:endParaRPr sz="1600" dirty="0">
              <a:latin typeface="DejaVu Sans"/>
              <a:cs typeface="DejaVu Sans"/>
            </a:endParaRPr>
          </a:p>
        </p:txBody>
      </p:sp>
      <p:sp>
        <p:nvSpPr>
          <p:cNvPr id="4" name="object 2">
            <a:extLst>
              <a:ext uri="{FF2B5EF4-FFF2-40B4-BE49-F238E27FC236}">
                <a16:creationId xmlns:a16="http://schemas.microsoft.com/office/drawing/2014/main" id="{670C3859-4BD8-4913-937F-7A43AF3F826D}"/>
              </a:ext>
            </a:extLst>
          </p:cNvPr>
          <p:cNvSpPr txBox="1">
            <a:spLocks/>
          </p:cNvSpPr>
          <p:nvPr/>
        </p:nvSpPr>
        <p:spPr>
          <a:xfrm>
            <a:off x="1371600" y="256733"/>
            <a:ext cx="6049917" cy="505267"/>
          </a:xfrm>
          <a:prstGeom prst="rect">
            <a:avLst/>
          </a:prstGeom>
        </p:spPr>
        <p:txBody>
          <a:bodyPr vert="horz" wrap="square" lIns="0" tIns="12700" rIns="0" bIns="0" rtlCol="0">
            <a:spAutoFit/>
          </a:bodyPr>
          <a:lstStyle>
            <a:lvl1pPr>
              <a:defRPr sz="2800" b="0" i="0">
                <a:solidFill>
                  <a:schemeClr val="tx1"/>
                </a:solidFill>
                <a:latin typeface="DejaVu Sans"/>
                <a:ea typeface="+mj-ea"/>
                <a:cs typeface="DejaVu Sans"/>
              </a:defRPr>
            </a:lvl1pPr>
          </a:lstStyle>
          <a:p>
            <a:pPr marL="12700">
              <a:spcBef>
                <a:spcPts val="100"/>
              </a:spcBef>
            </a:pPr>
            <a:r>
              <a:rPr lang="en-IN" sz="3200" kern="0" spc="-90" dirty="0">
                <a:solidFill>
                  <a:srgbClr val="11872B"/>
                </a:solidFill>
              </a:rPr>
              <a:t>Performance Tuning Practices</a:t>
            </a:r>
            <a:endParaRPr lang="en-IN" sz="3200" kern="0" dirty="0"/>
          </a:p>
        </p:txBody>
      </p:sp>
    </p:spTree>
    <p:extLst>
      <p:ext uri="{BB962C8B-B14F-4D97-AF65-F5344CB8AC3E}">
        <p14:creationId xmlns:p14="http://schemas.microsoft.com/office/powerpoint/2010/main" val="3559072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970" y="2514600"/>
            <a:ext cx="5560060" cy="997709"/>
          </a:xfrm>
          <a:prstGeom prst="rect">
            <a:avLst/>
          </a:prstGeom>
        </p:spPr>
        <p:txBody>
          <a:bodyPr vert="horz" wrap="square" lIns="0" tIns="12700" rIns="0" bIns="0" rtlCol="0">
            <a:spAutoFit/>
          </a:bodyPr>
          <a:lstStyle/>
          <a:p>
            <a:pPr marL="12700">
              <a:spcBef>
                <a:spcPts val="100"/>
              </a:spcBef>
            </a:pPr>
            <a:r>
              <a:rPr lang="en-IN" sz="3200" spc="-90" dirty="0">
                <a:solidFill>
                  <a:srgbClr val="11872B"/>
                </a:solidFill>
              </a:rPr>
              <a:t>Lab – Performance Tuning Practices</a:t>
            </a:r>
            <a:endParaRPr sz="3200" dirty="0"/>
          </a:p>
        </p:txBody>
      </p:sp>
    </p:spTree>
    <p:extLst>
      <p:ext uri="{BB962C8B-B14F-4D97-AF65-F5344CB8AC3E}">
        <p14:creationId xmlns:p14="http://schemas.microsoft.com/office/powerpoint/2010/main" val="1683928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042899" y="5887563"/>
            <a:ext cx="1458988" cy="335518"/>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2281847" y="1691639"/>
            <a:ext cx="4210685" cy="3591560"/>
            <a:chOff x="2281847" y="1691639"/>
            <a:chExt cx="4210685" cy="3591560"/>
          </a:xfrm>
        </p:grpSpPr>
        <p:sp>
          <p:nvSpPr>
            <p:cNvPr id="5" name="object 5"/>
            <p:cNvSpPr/>
            <p:nvPr/>
          </p:nvSpPr>
          <p:spPr>
            <a:xfrm>
              <a:off x="2281847" y="1691639"/>
              <a:ext cx="4210392" cy="359110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346020" y="1738363"/>
              <a:ext cx="4083050" cy="3460115"/>
            </a:xfrm>
            <a:custGeom>
              <a:avLst/>
              <a:gdLst/>
              <a:ahLst/>
              <a:cxnLst/>
              <a:rect l="l" t="t" r="r" b="b"/>
              <a:pathLst>
                <a:path w="4083050" h="3460115">
                  <a:moveTo>
                    <a:pt x="2795701" y="0"/>
                  </a:moveTo>
                  <a:lnTo>
                    <a:pt x="2166620" y="695426"/>
                  </a:lnTo>
                  <a:lnTo>
                    <a:pt x="1837715" y="302221"/>
                  </a:lnTo>
                  <a:lnTo>
                    <a:pt x="1616176" y="1022146"/>
                  </a:lnTo>
                  <a:lnTo>
                    <a:pt x="851001" y="580593"/>
                  </a:lnTo>
                  <a:lnTo>
                    <a:pt x="1015453" y="1251978"/>
                  </a:lnTo>
                  <a:lnTo>
                    <a:pt x="221538" y="1324533"/>
                  </a:lnTo>
                  <a:lnTo>
                    <a:pt x="743826" y="1856587"/>
                  </a:lnTo>
                  <a:lnTo>
                    <a:pt x="0" y="2062403"/>
                  </a:lnTo>
                  <a:lnTo>
                    <a:pt x="629462" y="2461679"/>
                  </a:lnTo>
                  <a:lnTo>
                    <a:pt x="242900" y="2854883"/>
                  </a:lnTo>
                  <a:lnTo>
                    <a:pt x="908278" y="2921342"/>
                  </a:lnTo>
                  <a:lnTo>
                    <a:pt x="929449" y="3459492"/>
                  </a:lnTo>
                  <a:lnTo>
                    <a:pt x="1422806" y="2902927"/>
                  </a:lnTo>
                  <a:lnTo>
                    <a:pt x="1644535" y="3157105"/>
                  </a:lnTo>
                  <a:lnTo>
                    <a:pt x="1866074" y="2782011"/>
                  </a:lnTo>
                  <a:lnTo>
                    <a:pt x="2194979" y="3017761"/>
                  </a:lnTo>
                  <a:lnTo>
                    <a:pt x="2302344" y="2552179"/>
                  </a:lnTo>
                  <a:lnTo>
                    <a:pt x="2824429" y="2782011"/>
                  </a:lnTo>
                  <a:lnTo>
                    <a:pt x="2767342" y="2298318"/>
                  </a:lnTo>
                  <a:lnTo>
                    <a:pt x="3568255" y="2503639"/>
                  </a:lnTo>
                  <a:lnTo>
                    <a:pt x="3096247" y="1971586"/>
                  </a:lnTo>
                  <a:lnTo>
                    <a:pt x="3453511" y="1808226"/>
                  </a:lnTo>
                  <a:lnTo>
                    <a:pt x="3210610" y="1505839"/>
                  </a:lnTo>
                  <a:lnTo>
                    <a:pt x="4082973" y="1064272"/>
                  </a:lnTo>
                  <a:lnTo>
                    <a:pt x="3096247" y="1046175"/>
                  </a:lnTo>
                  <a:lnTo>
                    <a:pt x="3403790" y="508038"/>
                  </a:lnTo>
                  <a:lnTo>
                    <a:pt x="2745613" y="925258"/>
                  </a:lnTo>
                  <a:lnTo>
                    <a:pt x="2795701" y="0"/>
                  </a:lnTo>
                  <a:close/>
                </a:path>
              </a:pathLst>
            </a:custGeom>
            <a:solidFill>
              <a:srgbClr val="F2A900"/>
            </a:solidFill>
          </p:spPr>
          <p:txBody>
            <a:bodyPr wrap="square" lIns="0" tIns="0" rIns="0" bIns="0" rtlCol="0"/>
            <a:lstStyle/>
            <a:p>
              <a:endParaRPr/>
            </a:p>
          </p:txBody>
        </p:sp>
        <p:sp>
          <p:nvSpPr>
            <p:cNvPr id="7" name="object 7"/>
            <p:cNvSpPr/>
            <p:nvPr/>
          </p:nvSpPr>
          <p:spPr>
            <a:xfrm>
              <a:off x="2346020" y="1738363"/>
              <a:ext cx="4083050" cy="3460115"/>
            </a:xfrm>
            <a:custGeom>
              <a:avLst/>
              <a:gdLst/>
              <a:ahLst/>
              <a:cxnLst/>
              <a:rect l="l" t="t" r="r" b="b"/>
              <a:pathLst>
                <a:path w="4083050" h="3460115">
                  <a:moveTo>
                    <a:pt x="2166618" y="695420"/>
                  </a:moveTo>
                  <a:lnTo>
                    <a:pt x="2795697" y="0"/>
                  </a:lnTo>
                  <a:lnTo>
                    <a:pt x="2745607" y="925252"/>
                  </a:lnTo>
                  <a:lnTo>
                    <a:pt x="3403787" y="508032"/>
                  </a:lnTo>
                  <a:lnTo>
                    <a:pt x="3096247" y="1046178"/>
                  </a:lnTo>
                  <a:lnTo>
                    <a:pt x="4082967" y="1064268"/>
                  </a:lnTo>
                  <a:lnTo>
                    <a:pt x="3210607" y="1505838"/>
                  </a:lnTo>
                  <a:lnTo>
                    <a:pt x="3453507" y="1808218"/>
                  </a:lnTo>
                  <a:lnTo>
                    <a:pt x="3096247" y="1971588"/>
                  </a:lnTo>
                  <a:lnTo>
                    <a:pt x="3568247" y="2503637"/>
                  </a:lnTo>
                  <a:lnTo>
                    <a:pt x="2767337" y="2298318"/>
                  </a:lnTo>
                  <a:lnTo>
                    <a:pt x="2824427" y="2781997"/>
                  </a:lnTo>
                  <a:lnTo>
                    <a:pt x="2302338" y="2552167"/>
                  </a:lnTo>
                  <a:lnTo>
                    <a:pt x="2194968" y="3017757"/>
                  </a:lnTo>
                  <a:lnTo>
                    <a:pt x="1866068" y="2781997"/>
                  </a:lnTo>
                  <a:lnTo>
                    <a:pt x="1644528" y="3157097"/>
                  </a:lnTo>
                  <a:lnTo>
                    <a:pt x="1422798" y="2902927"/>
                  </a:lnTo>
                  <a:lnTo>
                    <a:pt x="929441" y="3459487"/>
                  </a:lnTo>
                  <a:lnTo>
                    <a:pt x="908270" y="2921337"/>
                  </a:lnTo>
                  <a:lnTo>
                    <a:pt x="242898" y="2854877"/>
                  </a:lnTo>
                  <a:lnTo>
                    <a:pt x="629456" y="2461677"/>
                  </a:lnTo>
                  <a:lnTo>
                    <a:pt x="0" y="2062398"/>
                  </a:lnTo>
                  <a:lnTo>
                    <a:pt x="743817" y="1856588"/>
                  </a:lnTo>
                  <a:lnTo>
                    <a:pt x="221538" y="1324538"/>
                  </a:lnTo>
                  <a:lnTo>
                    <a:pt x="1015449" y="1251978"/>
                  </a:lnTo>
                  <a:lnTo>
                    <a:pt x="850995" y="580585"/>
                  </a:lnTo>
                  <a:lnTo>
                    <a:pt x="1616168" y="1022148"/>
                  </a:lnTo>
                  <a:lnTo>
                    <a:pt x="1837708" y="302224"/>
                  </a:lnTo>
                  <a:lnTo>
                    <a:pt x="2166618" y="695420"/>
                  </a:lnTo>
                  <a:close/>
                </a:path>
              </a:pathLst>
            </a:custGeom>
            <a:ln w="38099">
              <a:solidFill>
                <a:srgbClr val="FFFFFF"/>
              </a:solidFill>
            </a:ln>
          </p:spPr>
          <p:txBody>
            <a:bodyPr wrap="square" lIns="0" tIns="0" rIns="0" bIns="0" rtlCol="0"/>
            <a:lstStyle/>
            <a:p>
              <a:endParaRPr/>
            </a:p>
          </p:txBody>
        </p:sp>
      </p:grpSp>
      <p:sp>
        <p:nvSpPr>
          <p:cNvPr id="8" name="object 8"/>
          <p:cNvSpPr txBox="1">
            <a:spLocks noGrp="1"/>
          </p:cNvSpPr>
          <p:nvPr>
            <p:ph type="title"/>
          </p:nvPr>
        </p:nvSpPr>
        <p:spPr>
          <a:xfrm>
            <a:off x="3307334" y="3046082"/>
            <a:ext cx="1912620" cy="883285"/>
          </a:xfrm>
          <a:prstGeom prst="rect">
            <a:avLst/>
          </a:prstGeom>
        </p:spPr>
        <p:txBody>
          <a:bodyPr vert="horz" wrap="square" lIns="0" tIns="12700" rIns="0" bIns="0" rtlCol="0">
            <a:spAutoFit/>
          </a:bodyPr>
          <a:lstStyle/>
          <a:p>
            <a:pPr marL="12700" marR="5080">
              <a:lnSpc>
                <a:spcPct val="117200"/>
              </a:lnSpc>
              <a:spcBef>
                <a:spcPts val="100"/>
              </a:spcBef>
            </a:pPr>
            <a:r>
              <a:rPr sz="2400" b="1" spc="140" dirty="0">
                <a:solidFill>
                  <a:srgbClr val="FFFFFF"/>
                </a:solidFill>
                <a:latin typeface="Trebuchet MS"/>
                <a:cs typeface="Trebuchet MS"/>
              </a:rPr>
              <a:t>Now </a:t>
            </a:r>
            <a:r>
              <a:rPr sz="2400" b="1" spc="5" dirty="0">
                <a:solidFill>
                  <a:srgbClr val="FFFFFF"/>
                </a:solidFill>
                <a:latin typeface="Trebuchet MS"/>
                <a:cs typeface="Trebuchet MS"/>
              </a:rPr>
              <a:t>with  </a:t>
            </a:r>
            <a:r>
              <a:rPr sz="2400" b="1" spc="55" dirty="0">
                <a:solidFill>
                  <a:srgbClr val="FFFFFF"/>
                </a:solidFill>
                <a:latin typeface="Trebuchet MS"/>
                <a:cs typeface="Trebuchet MS"/>
              </a:rPr>
              <a:t>more</a:t>
            </a:r>
            <a:r>
              <a:rPr sz="2400" b="1" spc="-220" dirty="0">
                <a:solidFill>
                  <a:srgbClr val="FFFFFF"/>
                </a:solidFill>
                <a:latin typeface="Trebuchet MS"/>
                <a:cs typeface="Trebuchet MS"/>
              </a:rPr>
              <a:t> </a:t>
            </a:r>
            <a:r>
              <a:rPr sz="2400" b="1" spc="60" dirty="0">
                <a:solidFill>
                  <a:srgbClr val="FFFFFF"/>
                </a:solidFill>
                <a:latin typeface="Trebuchet MS"/>
                <a:cs typeface="Trebuchet MS"/>
              </a:rPr>
              <a:t>Docker</a:t>
            </a:r>
            <a:endParaRPr sz="2400">
              <a:latin typeface="Trebuchet MS"/>
              <a:cs typeface="Trebuchet M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4502785" cy="513080"/>
          </a:xfrm>
          <a:prstGeom prst="rect">
            <a:avLst/>
          </a:prstGeom>
        </p:spPr>
        <p:txBody>
          <a:bodyPr vert="horz" wrap="square" lIns="0" tIns="12700" rIns="0" bIns="0" rtlCol="0">
            <a:spAutoFit/>
          </a:bodyPr>
          <a:lstStyle/>
          <a:p>
            <a:pPr marL="12700">
              <a:lnSpc>
                <a:spcPct val="100000"/>
              </a:lnSpc>
              <a:spcBef>
                <a:spcPts val="100"/>
              </a:spcBef>
            </a:pPr>
            <a:r>
              <a:rPr sz="3200" spc="-175" dirty="0">
                <a:solidFill>
                  <a:srgbClr val="11872B"/>
                </a:solidFill>
              </a:rPr>
              <a:t>registry.hub.docker.com</a:t>
            </a:r>
            <a:endParaRPr sz="3200"/>
          </a:p>
        </p:txBody>
      </p:sp>
      <p:sp>
        <p:nvSpPr>
          <p:cNvPr id="3" name="object 3"/>
          <p:cNvSpPr/>
          <p:nvPr/>
        </p:nvSpPr>
        <p:spPr>
          <a:xfrm>
            <a:off x="0" y="1488935"/>
            <a:ext cx="9144000" cy="500870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1928495" cy="513080"/>
          </a:xfrm>
          <a:prstGeom prst="rect">
            <a:avLst/>
          </a:prstGeom>
        </p:spPr>
        <p:txBody>
          <a:bodyPr vert="horz" wrap="square" lIns="0" tIns="12700" rIns="0" bIns="0" rtlCol="0">
            <a:spAutoFit/>
          </a:bodyPr>
          <a:lstStyle/>
          <a:p>
            <a:pPr marL="12700">
              <a:lnSpc>
                <a:spcPct val="100000"/>
              </a:lnSpc>
              <a:spcBef>
                <a:spcPts val="100"/>
              </a:spcBef>
            </a:pPr>
            <a:r>
              <a:rPr sz="3200" spc="-114" dirty="0">
                <a:solidFill>
                  <a:srgbClr val="11872B"/>
                </a:solidFill>
              </a:rPr>
              <a:t>Docker</a:t>
            </a:r>
            <a:r>
              <a:rPr sz="3200" spc="-409" dirty="0">
                <a:solidFill>
                  <a:srgbClr val="11872B"/>
                </a:solidFill>
              </a:rPr>
              <a:t>ﬁ</a:t>
            </a:r>
            <a:r>
              <a:rPr sz="3200" spc="-70" dirty="0">
                <a:solidFill>
                  <a:srgbClr val="11872B"/>
                </a:solidFill>
              </a:rPr>
              <a:t>le</a:t>
            </a:r>
            <a:endParaRPr sz="3200"/>
          </a:p>
        </p:txBody>
      </p:sp>
      <p:grpSp>
        <p:nvGrpSpPr>
          <p:cNvPr id="3" name="object 3"/>
          <p:cNvGrpSpPr/>
          <p:nvPr/>
        </p:nvGrpSpPr>
        <p:grpSpPr>
          <a:xfrm>
            <a:off x="452437" y="1443583"/>
            <a:ext cx="8239125" cy="4958080"/>
            <a:chOff x="452437" y="1443583"/>
            <a:chExt cx="8239125" cy="4958080"/>
          </a:xfrm>
        </p:grpSpPr>
        <p:sp>
          <p:nvSpPr>
            <p:cNvPr id="4" name="object 4"/>
            <p:cNvSpPr/>
            <p:nvPr/>
          </p:nvSpPr>
          <p:spPr>
            <a:xfrm>
              <a:off x="457200" y="1448346"/>
              <a:ext cx="8229600" cy="4948555"/>
            </a:xfrm>
            <a:custGeom>
              <a:avLst/>
              <a:gdLst/>
              <a:ahLst/>
              <a:cxnLst/>
              <a:rect l="l" t="t" r="r" b="b"/>
              <a:pathLst>
                <a:path w="8229600" h="4948555">
                  <a:moveTo>
                    <a:pt x="8229600" y="0"/>
                  </a:moveTo>
                  <a:lnTo>
                    <a:pt x="0" y="0"/>
                  </a:lnTo>
                  <a:lnTo>
                    <a:pt x="0" y="4948428"/>
                  </a:lnTo>
                  <a:lnTo>
                    <a:pt x="8229600" y="4948428"/>
                  </a:lnTo>
                  <a:lnTo>
                    <a:pt x="8229600" y="0"/>
                  </a:lnTo>
                  <a:close/>
                </a:path>
              </a:pathLst>
            </a:custGeom>
            <a:solidFill>
              <a:srgbClr val="CBCBCB"/>
            </a:solidFill>
          </p:spPr>
          <p:txBody>
            <a:bodyPr wrap="square" lIns="0" tIns="0" rIns="0" bIns="0" rtlCol="0"/>
            <a:lstStyle/>
            <a:p>
              <a:endParaRPr/>
            </a:p>
          </p:txBody>
        </p:sp>
        <p:sp>
          <p:nvSpPr>
            <p:cNvPr id="5" name="object 5"/>
            <p:cNvSpPr/>
            <p:nvPr/>
          </p:nvSpPr>
          <p:spPr>
            <a:xfrm>
              <a:off x="457199" y="1448346"/>
              <a:ext cx="8229600" cy="4948555"/>
            </a:xfrm>
            <a:custGeom>
              <a:avLst/>
              <a:gdLst/>
              <a:ahLst/>
              <a:cxnLst/>
              <a:rect l="l" t="t" r="r" b="b"/>
              <a:pathLst>
                <a:path w="8229600" h="4948555">
                  <a:moveTo>
                    <a:pt x="0" y="0"/>
                  </a:moveTo>
                  <a:lnTo>
                    <a:pt x="8229594" y="0"/>
                  </a:lnTo>
                  <a:lnTo>
                    <a:pt x="8229594" y="4948426"/>
                  </a:lnTo>
                  <a:lnTo>
                    <a:pt x="0" y="4948426"/>
                  </a:lnTo>
                  <a:lnTo>
                    <a:pt x="0" y="0"/>
                  </a:lnTo>
                  <a:close/>
                </a:path>
              </a:pathLst>
            </a:custGeom>
            <a:ln w="9524">
              <a:solidFill>
                <a:srgbClr val="000000"/>
              </a:solidFill>
            </a:ln>
          </p:spPr>
          <p:txBody>
            <a:bodyPr wrap="square" lIns="0" tIns="0" rIns="0" bIns="0" rtlCol="0"/>
            <a:lstStyle/>
            <a:p>
              <a:endParaRPr/>
            </a:p>
          </p:txBody>
        </p:sp>
      </p:grpSp>
      <p:sp>
        <p:nvSpPr>
          <p:cNvPr id="6" name="object 6"/>
          <p:cNvSpPr txBox="1"/>
          <p:nvPr/>
        </p:nvSpPr>
        <p:spPr>
          <a:xfrm>
            <a:off x="535940" y="1448346"/>
            <a:ext cx="7852409" cy="4695825"/>
          </a:xfrm>
          <a:prstGeom prst="rect">
            <a:avLst/>
          </a:prstGeom>
        </p:spPr>
        <p:txBody>
          <a:bodyPr vert="horz" wrap="square" lIns="0" tIns="12700" rIns="0" bIns="0" rtlCol="0">
            <a:spAutoFit/>
          </a:bodyPr>
          <a:lstStyle/>
          <a:p>
            <a:pPr marL="12700">
              <a:lnSpc>
                <a:spcPct val="100000"/>
              </a:lnSpc>
              <a:spcBef>
                <a:spcPts val="100"/>
              </a:spcBef>
            </a:pPr>
            <a:r>
              <a:rPr sz="1300" spc="-5" dirty="0">
                <a:latin typeface="Courier New"/>
                <a:cs typeface="Courier New"/>
              </a:rPr>
              <a:t>FROM </a:t>
            </a:r>
            <a:r>
              <a:rPr sz="1300" dirty="0">
                <a:latin typeface="Courier New"/>
                <a:cs typeface="Courier New"/>
              </a:rPr>
              <a:t>debian:wheezy</a:t>
            </a:r>
            <a:endParaRPr sz="1300">
              <a:latin typeface="Courier New"/>
              <a:cs typeface="Courier New"/>
            </a:endParaRPr>
          </a:p>
          <a:p>
            <a:pPr>
              <a:lnSpc>
                <a:spcPct val="100000"/>
              </a:lnSpc>
              <a:spcBef>
                <a:spcPts val="20"/>
              </a:spcBef>
            </a:pPr>
            <a:endParaRPr sz="1350">
              <a:latin typeface="Courier New"/>
              <a:cs typeface="Courier New"/>
            </a:endParaRPr>
          </a:p>
          <a:p>
            <a:pPr marL="12700">
              <a:lnSpc>
                <a:spcPct val="100000"/>
              </a:lnSpc>
            </a:pPr>
            <a:r>
              <a:rPr sz="1300" spc="-5" dirty="0">
                <a:latin typeface="Courier New"/>
                <a:cs typeface="Courier New"/>
              </a:rPr>
              <a:t>MAINTAINER NGINX </a:t>
            </a:r>
            <a:r>
              <a:rPr sz="1300" dirty="0">
                <a:latin typeface="Courier New"/>
                <a:cs typeface="Courier New"/>
              </a:rPr>
              <a:t>Docker </a:t>
            </a:r>
            <a:r>
              <a:rPr sz="1300" spc="-5" dirty="0">
                <a:latin typeface="Courier New"/>
                <a:cs typeface="Courier New"/>
              </a:rPr>
              <a:t>Maintainers</a:t>
            </a:r>
            <a:r>
              <a:rPr sz="1300" spc="5" dirty="0">
                <a:latin typeface="Courier New"/>
                <a:cs typeface="Courier New"/>
              </a:rPr>
              <a:t> </a:t>
            </a:r>
            <a:r>
              <a:rPr sz="1300" spc="-5" dirty="0">
                <a:latin typeface="Courier New"/>
                <a:cs typeface="Courier New"/>
                <a:hlinkClick r:id="rId2"/>
              </a:rPr>
              <a:t>"docker-maint@nginx.com</a:t>
            </a:r>
            <a:r>
              <a:rPr sz="1300" spc="-5" dirty="0">
                <a:latin typeface="Courier New"/>
                <a:cs typeface="Courier New"/>
              </a:rPr>
              <a:t>"</a:t>
            </a:r>
            <a:endParaRPr sz="1300">
              <a:latin typeface="Courier New"/>
              <a:cs typeface="Courier New"/>
            </a:endParaRPr>
          </a:p>
          <a:p>
            <a:pPr>
              <a:lnSpc>
                <a:spcPct val="100000"/>
              </a:lnSpc>
              <a:spcBef>
                <a:spcPts val="40"/>
              </a:spcBef>
            </a:pPr>
            <a:endParaRPr sz="1650">
              <a:latin typeface="Courier New"/>
              <a:cs typeface="Courier New"/>
            </a:endParaRPr>
          </a:p>
          <a:p>
            <a:pPr marL="12700" marR="2778760">
              <a:lnSpc>
                <a:spcPct val="76200"/>
              </a:lnSpc>
              <a:spcBef>
                <a:spcPts val="5"/>
              </a:spcBef>
            </a:pPr>
            <a:r>
              <a:rPr sz="1300" spc="-5" dirty="0">
                <a:latin typeface="Courier New"/>
                <a:cs typeface="Courier New"/>
              </a:rPr>
              <a:t>RUN apt-key </a:t>
            </a:r>
            <a:r>
              <a:rPr sz="1300" dirty="0">
                <a:latin typeface="Courier New"/>
                <a:cs typeface="Courier New"/>
              </a:rPr>
              <a:t>adv --keyserver pgp.mit.edu </a:t>
            </a:r>
            <a:r>
              <a:rPr sz="1300" spc="-5" dirty="0">
                <a:latin typeface="Courier New"/>
                <a:cs typeface="Courier New"/>
              </a:rPr>
              <a:t>--recv-keys  573BFD6B3D8FBC641079A6ABABF5BD827BD9BF62</a:t>
            </a:r>
            <a:endParaRPr sz="1300">
              <a:latin typeface="Courier New"/>
              <a:cs typeface="Courier New"/>
            </a:endParaRPr>
          </a:p>
          <a:p>
            <a:pPr marL="12700" marR="5080">
              <a:lnSpc>
                <a:spcPct val="76200"/>
              </a:lnSpc>
              <a:spcBef>
                <a:spcPts val="420"/>
              </a:spcBef>
            </a:pPr>
            <a:r>
              <a:rPr sz="1300" spc="-5" dirty="0">
                <a:latin typeface="Courier New"/>
                <a:cs typeface="Courier New"/>
              </a:rPr>
              <a:t>RUN echo "deb </a:t>
            </a:r>
            <a:r>
              <a:rPr sz="1300" spc="-5" dirty="0">
                <a:latin typeface="Courier New"/>
                <a:cs typeface="Courier New"/>
                <a:hlinkClick r:id="rId3"/>
              </a:rPr>
              <a:t>http://nginx.org/packages/mainline/debian/ </a:t>
            </a:r>
            <a:r>
              <a:rPr sz="1300" spc="-5" dirty="0">
                <a:latin typeface="Courier New"/>
                <a:cs typeface="Courier New"/>
              </a:rPr>
              <a:t>wheezy </a:t>
            </a:r>
            <a:r>
              <a:rPr sz="1300" dirty="0">
                <a:latin typeface="Courier New"/>
                <a:cs typeface="Courier New"/>
              </a:rPr>
              <a:t>nginx" </a:t>
            </a:r>
            <a:r>
              <a:rPr sz="1300" spc="-5" dirty="0">
                <a:latin typeface="Courier New"/>
                <a:cs typeface="Courier New"/>
              </a:rPr>
              <a:t>&gt;&gt; </a:t>
            </a:r>
            <a:r>
              <a:rPr sz="1300" dirty="0">
                <a:latin typeface="Courier New"/>
                <a:cs typeface="Courier New"/>
              </a:rPr>
              <a:t>/etc/  apt/sources.list</a:t>
            </a:r>
            <a:endParaRPr sz="1300">
              <a:latin typeface="Courier New"/>
              <a:cs typeface="Courier New"/>
            </a:endParaRPr>
          </a:p>
          <a:p>
            <a:pPr>
              <a:lnSpc>
                <a:spcPct val="100000"/>
              </a:lnSpc>
              <a:spcBef>
                <a:spcPts val="10"/>
              </a:spcBef>
            </a:pPr>
            <a:endParaRPr sz="1450">
              <a:latin typeface="Courier New"/>
              <a:cs typeface="Courier New"/>
            </a:endParaRPr>
          </a:p>
          <a:p>
            <a:pPr marL="12700">
              <a:lnSpc>
                <a:spcPct val="100000"/>
              </a:lnSpc>
            </a:pPr>
            <a:r>
              <a:rPr sz="1300" spc="-5" dirty="0">
                <a:latin typeface="Courier New"/>
                <a:cs typeface="Courier New"/>
              </a:rPr>
              <a:t>ENV NGINX_VERSION</a:t>
            </a:r>
            <a:r>
              <a:rPr sz="1300" spc="-10" dirty="0">
                <a:latin typeface="Courier New"/>
                <a:cs typeface="Courier New"/>
              </a:rPr>
              <a:t> </a:t>
            </a:r>
            <a:r>
              <a:rPr sz="1300" spc="-5" dirty="0">
                <a:latin typeface="Courier New"/>
                <a:cs typeface="Courier New"/>
              </a:rPr>
              <a:t>1.7.10-1~wheezy</a:t>
            </a:r>
            <a:endParaRPr sz="1300">
              <a:latin typeface="Courier New"/>
              <a:cs typeface="Courier New"/>
            </a:endParaRPr>
          </a:p>
          <a:p>
            <a:pPr>
              <a:lnSpc>
                <a:spcPct val="100000"/>
              </a:lnSpc>
              <a:spcBef>
                <a:spcPts val="10"/>
              </a:spcBef>
            </a:pPr>
            <a:endParaRPr sz="1350">
              <a:latin typeface="Courier New"/>
              <a:cs typeface="Courier New"/>
            </a:endParaRPr>
          </a:p>
          <a:p>
            <a:pPr marL="12700">
              <a:lnSpc>
                <a:spcPts val="1530"/>
              </a:lnSpc>
            </a:pPr>
            <a:r>
              <a:rPr sz="1300" spc="-5" dirty="0">
                <a:latin typeface="Courier New"/>
                <a:cs typeface="Courier New"/>
              </a:rPr>
              <a:t>RUN apt-get update &amp;&amp;</a:t>
            </a:r>
            <a:r>
              <a:rPr sz="1300" spc="-15" dirty="0">
                <a:latin typeface="Courier New"/>
                <a:cs typeface="Courier New"/>
              </a:rPr>
              <a:t> </a:t>
            </a:r>
            <a:r>
              <a:rPr sz="1300" dirty="0">
                <a:latin typeface="Courier New"/>
                <a:cs typeface="Courier New"/>
              </a:rPr>
              <a:t>\</a:t>
            </a:r>
            <a:endParaRPr sz="1300">
              <a:latin typeface="Courier New"/>
              <a:cs typeface="Courier New"/>
            </a:endParaRPr>
          </a:p>
          <a:p>
            <a:pPr marL="408940">
              <a:lnSpc>
                <a:spcPts val="1530"/>
              </a:lnSpc>
            </a:pPr>
            <a:r>
              <a:rPr sz="1300" spc="-5" dirty="0">
                <a:latin typeface="Courier New"/>
                <a:cs typeface="Courier New"/>
              </a:rPr>
              <a:t>apt-get install -y ca-certificates nginx=${NGINX_VERSION} &amp;&amp;</a:t>
            </a:r>
            <a:r>
              <a:rPr sz="1300" spc="-10" dirty="0">
                <a:latin typeface="Courier New"/>
                <a:cs typeface="Courier New"/>
              </a:rPr>
              <a:t> </a:t>
            </a:r>
            <a:r>
              <a:rPr sz="1300" dirty="0">
                <a:latin typeface="Courier New"/>
                <a:cs typeface="Courier New"/>
              </a:rPr>
              <a:t>\</a:t>
            </a:r>
            <a:endParaRPr sz="1300">
              <a:latin typeface="Courier New"/>
              <a:cs typeface="Courier New"/>
            </a:endParaRPr>
          </a:p>
          <a:p>
            <a:pPr marL="408940">
              <a:lnSpc>
                <a:spcPct val="100000"/>
              </a:lnSpc>
              <a:spcBef>
                <a:spcPts val="40"/>
              </a:spcBef>
            </a:pPr>
            <a:r>
              <a:rPr sz="1300" dirty="0">
                <a:latin typeface="Courier New"/>
                <a:cs typeface="Courier New"/>
              </a:rPr>
              <a:t>rm -rf</a:t>
            </a:r>
            <a:r>
              <a:rPr sz="1300" spc="-5" dirty="0">
                <a:latin typeface="Courier New"/>
                <a:cs typeface="Courier New"/>
              </a:rPr>
              <a:t> /var/lib/apt/lists/*</a:t>
            </a:r>
            <a:endParaRPr sz="1300">
              <a:latin typeface="Courier New"/>
              <a:cs typeface="Courier New"/>
            </a:endParaRPr>
          </a:p>
          <a:p>
            <a:pPr>
              <a:lnSpc>
                <a:spcPct val="100000"/>
              </a:lnSpc>
              <a:spcBef>
                <a:spcPts val="30"/>
              </a:spcBef>
            </a:pPr>
            <a:endParaRPr sz="1300">
              <a:latin typeface="Courier New"/>
              <a:cs typeface="Courier New"/>
            </a:endParaRPr>
          </a:p>
          <a:p>
            <a:pPr marL="12700" marR="2283460">
              <a:lnSpc>
                <a:spcPct val="102600"/>
              </a:lnSpc>
            </a:pPr>
            <a:r>
              <a:rPr sz="1300" dirty="0">
                <a:latin typeface="Courier New"/>
                <a:cs typeface="Courier New"/>
              </a:rPr>
              <a:t># </a:t>
            </a:r>
            <a:r>
              <a:rPr sz="1300" spc="-5" dirty="0">
                <a:latin typeface="Courier New"/>
                <a:cs typeface="Courier New"/>
              </a:rPr>
              <a:t>forward request and error logs to </a:t>
            </a:r>
            <a:r>
              <a:rPr sz="1300" dirty="0">
                <a:latin typeface="Courier New"/>
                <a:cs typeface="Courier New"/>
              </a:rPr>
              <a:t>docker </a:t>
            </a:r>
            <a:r>
              <a:rPr sz="1300" spc="-5" dirty="0">
                <a:latin typeface="Courier New"/>
                <a:cs typeface="Courier New"/>
              </a:rPr>
              <a:t>log collector  RUN </a:t>
            </a:r>
            <a:r>
              <a:rPr sz="1300" dirty="0">
                <a:latin typeface="Courier New"/>
                <a:cs typeface="Courier New"/>
              </a:rPr>
              <a:t>ln -sf /dev/stdout</a:t>
            </a:r>
            <a:r>
              <a:rPr sz="1300" spc="10" dirty="0">
                <a:latin typeface="Courier New"/>
                <a:cs typeface="Courier New"/>
              </a:rPr>
              <a:t> </a:t>
            </a:r>
            <a:r>
              <a:rPr sz="1300" spc="-5" dirty="0">
                <a:latin typeface="Courier New"/>
                <a:cs typeface="Courier New"/>
              </a:rPr>
              <a:t>/var/log/nginx/access.log</a:t>
            </a:r>
            <a:endParaRPr sz="1300">
              <a:latin typeface="Courier New"/>
              <a:cs typeface="Courier New"/>
            </a:endParaRPr>
          </a:p>
          <a:p>
            <a:pPr marL="12700">
              <a:lnSpc>
                <a:spcPts val="1500"/>
              </a:lnSpc>
            </a:pPr>
            <a:r>
              <a:rPr sz="1300" spc="-5" dirty="0">
                <a:latin typeface="Courier New"/>
                <a:cs typeface="Courier New"/>
              </a:rPr>
              <a:t>RUN </a:t>
            </a:r>
            <a:r>
              <a:rPr sz="1300" dirty="0">
                <a:latin typeface="Courier New"/>
                <a:cs typeface="Courier New"/>
              </a:rPr>
              <a:t>ln -sf /dev/stderr</a:t>
            </a:r>
            <a:r>
              <a:rPr sz="1300" spc="5" dirty="0">
                <a:latin typeface="Courier New"/>
                <a:cs typeface="Courier New"/>
              </a:rPr>
              <a:t> </a:t>
            </a:r>
            <a:r>
              <a:rPr sz="1300" spc="-5" dirty="0">
                <a:latin typeface="Courier New"/>
                <a:cs typeface="Courier New"/>
              </a:rPr>
              <a:t>/var/log/nginx/error.log</a:t>
            </a:r>
            <a:endParaRPr sz="1300">
              <a:latin typeface="Courier New"/>
              <a:cs typeface="Courier New"/>
            </a:endParaRPr>
          </a:p>
          <a:p>
            <a:pPr marL="12700" marR="5156835">
              <a:lnSpc>
                <a:spcPct val="198700"/>
              </a:lnSpc>
              <a:spcBef>
                <a:spcPts val="100"/>
              </a:spcBef>
            </a:pPr>
            <a:r>
              <a:rPr sz="1300" spc="-5" dirty="0">
                <a:latin typeface="Courier New"/>
                <a:cs typeface="Courier New"/>
              </a:rPr>
              <a:t>VOLUME ["/var/cache/nginx"]  EXPOSE 80</a:t>
            </a:r>
            <a:r>
              <a:rPr sz="1300" spc="-20" dirty="0">
                <a:latin typeface="Courier New"/>
                <a:cs typeface="Courier New"/>
              </a:rPr>
              <a:t> </a:t>
            </a:r>
            <a:r>
              <a:rPr sz="1300" spc="-5" dirty="0">
                <a:latin typeface="Courier New"/>
                <a:cs typeface="Courier New"/>
              </a:rPr>
              <a:t>443</a:t>
            </a:r>
            <a:endParaRPr sz="1300">
              <a:latin typeface="Courier New"/>
              <a:cs typeface="Courier New"/>
            </a:endParaRPr>
          </a:p>
          <a:p>
            <a:pPr>
              <a:lnSpc>
                <a:spcPct val="100000"/>
              </a:lnSpc>
              <a:spcBef>
                <a:spcPts val="10"/>
              </a:spcBef>
            </a:pPr>
            <a:endParaRPr sz="1350">
              <a:latin typeface="Courier New"/>
              <a:cs typeface="Courier New"/>
            </a:endParaRPr>
          </a:p>
          <a:p>
            <a:pPr marL="12700">
              <a:lnSpc>
                <a:spcPct val="100000"/>
              </a:lnSpc>
            </a:pPr>
            <a:r>
              <a:rPr sz="1300" spc="-5" dirty="0">
                <a:latin typeface="Courier New"/>
                <a:cs typeface="Courier New"/>
              </a:rPr>
              <a:t>CMD ["nginx", "-g", "daemon</a:t>
            </a:r>
            <a:r>
              <a:rPr sz="1300" spc="-10" dirty="0">
                <a:latin typeface="Courier New"/>
                <a:cs typeface="Courier New"/>
              </a:rPr>
              <a:t> </a:t>
            </a:r>
            <a:r>
              <a:rPr sz="1300" dirty="0">
                <a:latin typeface="Courier New"/>
                <a:cs typeface="Courier New"/>
              </a:rPr>
              <a:t>off;"]</a:t>
            </a:r>
            <a:endParaRPr sz="1300">
              <a:latin typeface="Courier New"/>
              <a:cs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211974" y="1068184"/>
            <a:ext cx="8732520" cy="2818130"/>
            <a:chOff x="211974" y="1068184"/>
            <a:chExt cx="8732520" cy="2818130"/>
          </a:xfrm>
        </p:grpSpPr>
        <p:sp>
          <p:nvSpPr>
            <p:cNvPr id="4" name="object 4"/>
            <p:cNvSpPr/>
            <p:nvPr/>
          </p:nvSpPr>
          <p:spPr>
            <a:xfrm>
              <a:off x="211974" y="1068184"/>
              <a:ext cx="8732519" cy="281801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76468" y="1111059"/>
              <a:ext cx="8605520" cy="2692400"/>
            </a:xfrm>
            <a:custGeom>
              <a:avLst/>
              <a:gdLst/>
              <a:ahLst/>
              <a:cxnLst/>
              <a:rect l="l" t="t" r="r" b="b"/>
              <a:pathLst>
                <a:path w="8605520" h="2692400">
                  <a:moveTo>
                    <a:pt x="8605098" y="0"/>
                  </a:moveTo>
                  <a:lnTo>
                    <a:pt x="0" y="0"/>
                  </a:lnTo>
                  <a:lnTo>
                    <a:pt x="0" y="2692374"/>
                  </a:lnTo>
                  <a:lnTo>
                    <a:pt x="8605098" y="2692374"/>
                  </a:lnTo>
                  <a:lnTo>
                    <a:pt x="8605098" y="0"/>
                  </a:lnTo>
                  <a:close/>
                </a:path>
              </a:pathLst>
            </a:custGeom>
            <a:solidFill>
              <a:srgbClr val="000000"/>
            </a:solidFill>
          </p:spPr>
          <p:txBody>
            <a:bodyPr wrap="square" lIns="0" tIns="0" rIns="0" bIns="0" rtlCol="0"/>
            <a:lstStyle/>
            <a:p>
              <a:endParaRPr/>
            </a:p>
          </p:txBody>
        </p:sp>
        <p:sp>
          <p:nvSpPr>
            <p:cNvPr id="6" name="object 6"/>
            <p:cNvSpPr/>
            <p:nvPr/>
          </p:nvSpPr>
          <p:spPr>
            <a:xfrm>
              <a:off x="276468" y="1111059"/>
              <a:ext cx="8605520" cy="2692400"/>
            </a:xfrm>
            <a:custGeom>
              <a:avLst/>
              <a:gdLst/>
              <a:ahLst/>
              <a:cxnLst/>
              <a:rect l="l" t="t" r="r" b="b"/>
              <a:pathLst>
                <a:path w="8605520" h="2692400">
                  <a:moveTo>
                    <a:pt x="0" y="0"/>
                  </a:moveTo>
                  <a:lnTo>
                    <a:pt x="8605093" y="0"/>
                  </a:lnTo>
                  <a:lnTo>
                    <a:pt x="8605093" y="2692377"/>
                  </a:lnTo>
                  <a:lnTo>
                    <a:pt x="0" y="2692377"/>
                  </a:lnTo>
                  <a:lnTo>
                    <a:pt x="0" y="0"/>
                  </a:lnTo>
                  <a:close/>
                </a:path>
              </a:pathLst>
            </a:custGeom>
            <a:ln w="38099">
              <a:solidFill>
                <a:srgbClr val="FFFFFF"/>
              </a:solidFill>
            </a:ln>
          </p:spPr>
          <p:txBody>
            <a:bodyPr wrap="square" lIns="0" tIns="0" rIns="0" bIns="0" rtlCol="0"/>
            <a:lstStyle/>
            <a:p>
              <a:endParaRPr/>
            </a:p>
          </p:txBody>
        </p:sp>
      </p:grpSp>
      <p:sp>
        <p:nvSpPr>
          <p:cNvPr id="7" name="object 7"/>
          <p:cNvSpPr txBox="1"/>
          <p:nvPr/>
        </p:nvSpPr>
        <p:spPr>
          <a:xfrm>
            <a:off x="355208" y="1499666"/>
            <a:ext cx="6854190" cy="441959"/>
          </a:xfrm>
          <a:prstGeom prst="rect">
            <a:avLst/>
          </a:prstGeom>
        </p:spPr>
        <p:txBody>
          <a:bodyPr vert="horz" wrap="square" lIns="0" tIns="27939" rIns="0" bIns="0" rtlCol="0">
            <a:spAutoFit/>
          </a:bodyPr>
          <a:lstStyle/>
          <a:p>
            <a:pPr marL="12700" marR="5080">
              <a:lnSpc>
                <a:spcPts val="1600"/>
              </a:lnSpc>
              <a:spcBef>
                <a:spcPts val="219"/>
              </a:spcBef>
            </a:pPr>
            <a:r>
              <a:rPr sz="1300" dirty="0">
                <a:solidFill>
                  <a:srgbClr val="A6A6A6"/>
                </a:solidFill>
                <a:latin typeface="Courier New"/>
                <a:cs typeface="Courier New"/>
              </a:rPr>
              <a:t>$ </a:t>
            </a:r>
            <a:r>
              <a:rPr sz="1400" dirty="0">
                <a:solidFill>
                  <a:srgbClr val="FFFFFF"/>
                </a:solidFill>
                <a:latin typeface="Courier New"/>
                <a:cs typeface="Courier New"/>
              </a:rPr>
              <a:t>docker </a:t>
            </a:r>
            <a:r>
              <a:rPr sz="1400" spc="-5" dirty="0">
                <a:solidFill>
                  <a:srgbClr val="FFFFFF"/>
                </a:solidFill>
                <a:latin typeface="Courier New"/>
                <a:cs typeface="Courier New"/>
              </a:rPr>
              <a:t>run -P –d </a:t>
            </a:r>
            <a:r>
              <a:rPr sz="1400" dirty="0">
                <a:solidFill>
                  <a:srgbClr val="FFFFFF"/>
                </a:solidFill>
                <a:latin typeface="Courier New"/>
                <a:cs typeface="Courier New"/>
              </a:rPr>
              <a:t>nginx  </a:t>
            </a:r>
            <a:r>
              <a:rPr sz="1400" dirty="0">
                <a:solidFill>
                  <a:srgbClr val="A6A6A6"/>
                </a:solidFill>
                <a:latin typeface="Courier New"/>
                <a:cs typeface="Courier New"/>
              </a:rPr>
              <a:t>ff635ea2653c9489de7037b5c106a26d36f5907e4e75a43f47a3a38029a56b14</a:t>
            </a:r>
            <a:endParaRPr sz="1400">
              <a:latin typeface="Courier New"/>
              <a:cs typeface="Courier New"/>
            </a:endParaRPr>
          </a:p>
        </p:txBody>
      </p:sp>
      <p:graphicFrame>
        <p:nvGraphicFramePr>
          <p:cNvPr id="8" name="object 8"/>
          <p:cNvGraphicFramePr>
            <a:graphicFrameLocks noGrp="1"/>
          </p:cNvGraphicFramePr>
          <p:nvPr/>
        </p:nvGraphicFramePr>
        <p:xfrm>
          <a:off x="336158" y="2178422"/>
          <a:ext cx="8384539" cy="1028700"/>
        </p:xfrm>
        <a:graphic>
          <a:graphicData uri="http://schemas.openxmlformats.org/drawingml/2006/table">
            <a:tbl>
              <a:tblPr firstRow="1" bandRow="1">
                <a:tableStyleId>{2D5ABB26-0587-4C30-8999-92F81FD0307C}</a:tableStyleId>
              </a:tblPr>
              <a:tblGrid>
                <a:gridCol w="298450">
                  <a:extLst>
                    <a:ext uri="{9D8B030D-6E8A-4147-A177-3AD203B41FA5}">
                      <a16:colId xmlns:a16="http://schemas.microsoft.com/office/drawing/2014/main" val="20000"/>
                    </a:ext>
                  </a:extLst>
                </a:gridCol>
                <a:gridCol w="320040">
                  <a:extLst>
                    <a:ext uri="{9D8B030D-6E8A-4147-A177-3AD203B41FA5}">
                      <a16:colId xmlns:a16="http://schemas.microsoft.com/office/drawing/2014/main" val="20001"/>
                    </a:ext>
                  </a:extLst>
                </a:gridCol>
                <a:gridCol w="1173480">
                  <a:extLst>
                    <a:ext uri="{9D8B030D-6E8A-4147-A177-3AD203B41FA5}">
                      <a16:colId xmlns:a16="http://schemas.microsoft.com/office/drawing/2014/main" val="20002"/>
                    </a:ext>
                  </a:extLst>
                </a:gridCol>
                <a:gridCol w="2080260">
                  <a:extLst>
                    <a:ext uri="{9D8B030D-6E8A-4147-A177-3AD203B41FA5}">
                      <a16:colId xmlns:a16="http://schemas.microsoft.com/office/drawing/2014/main" val="20003"/>
                    </a:ext>
                  </a:extLst>
                </a:gridCol>
                <a:gridCol w="800100">
                  <a:extLst>
                    <a:ext uri="{9D8B030D-6E8A-4147-A177-3AD203B41FA5}">
                      <a16:colId xmlns:a16="http://schemas.microsoft.com/office/drawing/2014/main" val="20004"/>
                    </a:ext>
                  </a:extLst>
                </a:gridCol>
                <a:gridCol w="1920239">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1258570">
                  <a:extLst>
                    <a:ext uri="{9D8B030D-6E8A-4147-A177-3AD203B41FA5}">
                      <a16:colId xmlns:a16="http://schemas.microsoft.com/office/drawing/2014/main" val="20007"/>
                    </a:ext>
                  </a:extLst>
                </a:gridCol>
              </a:tblGrid>
              <a:tr h="196850">
                <a:tc gridSpan="3">
                  <a:txBody>
                    <a:bodyPr/>
                    <a:lstStyle/>
                    <a:p>
                      <a:pPr marL="31750">
                        <a:lnSpc>
                          <a:spcPts val="1335"/>
                        </a:lnSpc>
                      </a:pPr>
                      <a:r>
                        <a:rPr sz="1300" dirty="0">
                          <a:solidFill>
                            <a:srgbClr val="A6A6A6"/>
                          </a:solidFill>
                          <a:latin typeface="Courier New"/>
                          <a:cs typeface="Courier New"/>
                        </a:rPr>
                        <a:t># </a:t>
                      </a:r>
                      <a:r>
                        <a:rPr sz="1400" dirty="0">
                          <a:solidFill>
                            <a:srgbClr val="FFFFFF"/>
                          </a:solidFill>
                          <a:latin typeface="Courier New"/>
                          <a:cs typeface="Courier New"/>
                        </a:rPr>
                        <a:t>docker</a:t>
                      </a:r>
                      <a:r>
                        <a:rPr sz="1400" spc="-30" dirty="0">
                          <a:solidFill>
                            <a:srgbClr val="FFFFFF"/>
                          </a:solidFill>
                          <a:latin typeface="Courier New"/>
                          <a:cs typeface="Courier New"/>
                        </a:rPr>
                        <a:t> </a:t>
                      </a:r>
                      <a:r>
                        <a:rPr sz="1400" dirty="0">
                          <a:solidFill>
                            <a:srgbClr val="FFFFFF"/>
                          </a:solidFill>
                          <a:latin typeface="Courier New"/>
                          <a:cs typeface="Courier New"/>
                        </a:rPr>
                        <a:t>ps</a:t>
                      </a:r>
                      <a:endParaRPr sz="14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a:lnSpc>
                          <a:spcPct val="100000"/>
                        </a:lnSpc>
                      </a:pPr>
                      <a:endParaRPr sz="11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09550">
                <a:tc gridSpan="3">
                  <a:txBody>
                    <a:bodyPr/>
                    <a:lstStyle/>
                    <a:p>
                      <a:pPr marL="31750">
                        <a:lnSpc>
                          <a:spcPts val="1485"/>
                        </a:lnSpc>
                      </a:pPr>
                      <a:r>
                        <a:rPr sz="1400" spc="-5" dirty="0">
                          <a:solidFill>
                            <a:srgbClr val="A6A6A6"/>
                          </a:solidFill>
                          <a:latin typeface="Courier New"/>
                          <a:cs typeface="Courier New"/>
                        </a:rPr>
                        <a:t>CONTAINER</a:t>
                      </a:r>
                      <a:r>
                        <a:rPr sz="1400" spc="-25" dirty="0">
                          <a:solidFill>
                            <a:srgbClr val="A6A6A6"/>
                          </a:solidFill>
                          <a:latin typeface="Courier New"/>
                          <a:cs typeface="Courier New"/>
                        </a:rPr>
                        <a:t> </a:t>
                      </a:r>
                      <a:r>
                        <a:rPr sz="1400" spc="-5" dirty="0">
                          <a:solidFill>
                            <a:srgbClr val="A6A6A6"/>
                          </a:solidFill>
                          <a:latin typeface="Courier New"/>
                          <a:cs typeface="Courier New"/>
                        </a:rPr>
                        <a:t>ID</a:t>
                      </a:r>
                      <a:endParaRPr sz="14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372745">
                        <a:lnSpc>
                          <a:spcPts val="1485"/>
                        </a:lnSpc>
                      </a:pPr>
                      <a:r>
                        <a:rPr sz="1400" spc="-5" dirty="0">
                          <a:solidFill>
                            <a:srgbClr val="A6A6A6"/>
                          </a:solidFill>
                          <a:latin typeface="Courier New"/>
                          <a:cs typeface="Courier New"/>
                        </a:rPr>
                        <a:t>IMAGE</a:t>
                      </a:r>
                      <a:endParaRPr sz="1400">
                        <a:latin typeface="Courier New"/>
                        <a:cs typeface="Courier New"/>
                      </a:endParaRPr>
                    </a:p>
                  </a:txBody>
                  <a:tcPr marL="0" marR="0" marT="0" marB="0"/>
                </a:tc>
                <a:tc gridSpan="2">
                  <a:txBody>
                    <a:bodyPr/>
                    <a:lstStyle/>
                    <a:p>
                      <a:pPr marL="426084">
                        <a:lnSpc>
                          <a:spcPts val="1485"/>
                        </a:lnSpc>
                      </a:pPr>
                      <a:r>
                        <a:rPr sz="1400" spc="-5" dirty="0">
                          <a:solidFill>
                            <a:srgbClr val="A6A6A6"/>
                          </a:solidFill>
                          <a:latin typeface="Courier New"/>
                          <a:cs typeface="Courier New"/>
                        </a:rPr>
                        <a:t>COMMAND</a:t>
                      </a:r>
                      <a:endParaRPr sz="1400">
                        <a:latin typeface="Courier New"/>
                        <a:cs typeface="Courier New"/>
                      </a:endParaRPr>
                    </a:p>
                  </a:txBody>
                  <a:tcPr marL="0" marR="0" marT="0" marB="0"/>
                </a:tc>
                <a:tc hMerge="1">
                  <a:txBody>
                    <a:bodyPr/>
                    <a:lstStyle/>
                    <a:p>
                      <a:endParaRPr/>
                    </a:p>
                  </a:txBody>
                  <a:tcPr marL="0" marR="0" marT="0" marB="0"/>
                </a:tc>
                <a:tc gridSpan="2">
                  <a:txBody>
                    <a:bodyPr/>
                    <a:lstStyle/>
                    <a:p>
                      <a:pPr marL="159385">
                        <a:lnSpc>
                          <a:spcPts val="1485"/>
                        </a:lnSpc>
                      </a:pPr>
                      <a:r>
                        <a:rPr sz="1400" spc="-5" dirty="0">
                          <a:solidFill>
                            <a:srgbClr val="A6A6A6"/>
                          </a:solidFill>
                          <a:latin typeface="Courier New"/>
                          <a:cs typeface="Courier New"/>
                        </a:rPr>
                        <a:t>CREATED</a:t>
                      </a:r>
                      <a:endParaRPr sz="14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09550">
                <a:tc gridSpan="3">
                  <a:txBody>
                    <a:bodyPr/>
                    <a:lstStyle/>
                    <a:p>
                      <a:pPr marL="31750">
                        <a:lnSpc>
                          <a:spcPts val="1435"/>
                        </a:lnSpc>
                      </a:pPr>
                      <a:r>
                        <a:rPr sz="1400" spc="-5" dirty="0">
                          <a:solidFill>
                            <a:srgbClr val="A6A6A6"/>
                          </a:solidFill>
                          <a:latin typeface="Courier New"/>
                          <a:cs typeface="Courier New"/>
                        </a:rPr>
                        <a:t>STATUS</a:t>
                      </a:r>
                      <a:endParaRPr sz="14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373380">
                        <a:lnSpc>
                          <a:spcPts val="1435"/>
                        </a:lnSpc>
                      </a:pPr>
                      <a:r>
                        <a:rPr sz="1400" spc="-5" dirty="0">
                          <a:solidFill>
                            <a:srgbClr val="A6A6A6"/>
                          </a:solidFill>
                          <a:latin typeface="Courier New"/>
                          <a:cs typeface="Courier New"/>
                        </a:rPr>
                        <a:t>PORTS</a:t>
                      </a:r>
                      <a:endParaRPr sz="1400">
                        <a:latin typeface="Courier New"/>
                        <a:cs typeface="Courier New"/>
                      </a:endParaRPr>
                    </a:p>
                  </a:txBody>
                  <a:tcPr marL="0" marR="0" marT="0" marB="0"/>
                </a:tc>
                <a:tc gridSpan="2">
                  <a:txBody>
                    <a:bodyPr/>
                    <a:lstStyle/>
                    <a:p>
                      <a:pPr>
                        <a:lnSpc>
                          <a:spcPct val="100000"/>
                        </a:lnSpc>
                      </a:pPr>
                      <a:endParaRPr sz="1200">
                        <a:latin typeface="Times New Roman"/>
                        <a:cs typeface="Times New Roman"/>
                      </a:endParaRPr>
                    </a:p>
                  </a:txBody>
                  <a:tcPr marL="0" marR="0" marT="0" marB="0"/>
                </a:tc>
                <a:tc hMerge="1">
                  <a:txBody>
                    <a:bodyPr/>
                    <a:lstStyle/>
                    <a:p>
                      <a:endParaRPr/>
                    </a:p>
                  </a:txBody>
                  <a:tcPr marL="0" marR="0" marT="0" marB="0"/>
                </a:tc>
                <a:tc gridSpan="2">
                  <a:txBody>
                    <a:bodyPr/>
                    <a:lstStyle/>
                    <a:p>
                      <a:pPr marL="693420">
                        <a:lnSpc>
                          <a:spcPts val="1435"/>
                        </a:lnSpc>
                      </a:pPr>
                      <a:r>
                        <a:rPr sz="1400" dirty="0">
                          <a:solidFill>
                            <a:srgbClr val="A6A6A6"/>
                          </a:solidFill>
                          <a:latin typeface="Courier New"/>
                          <a:cs typeface="Courier New"/>
                        </a:rPr>
                        <a:t>NAMES</a:t>
                      </a:r>
                      <a:endParaRPr sz="14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196850">
                <a:tc gridSpan="3">
                  <a:txBody>
                    <a:bodyPr/>
                    <a:lstStyle/>
                    <a:p>
                      <a:pPr marL="31750">
                        <a:lnSpc>
                          <a:spcPts val="1450"/>
                        </a:lnSpc>
                      </a:pPr>
                      <a:r>
                        <a:rPr sz="1400" spc="-5" dirty="0">
                          <a:solidFill>
                            <a:srgbClr val="A6A6A6"/>
                          </a:solidFill>
                          <a:latin typeface="Courier New"/>
                          <a:cs typeface="Courier New"/>
                        </a:rPr>
                        <a:t>ff635ea2653c</a:t>
                      </a:r>
                      <a:endParaRPr sz="14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373380">
                        <a:lnSpc>
                          <a:spcPts val="1450"/>
                        </a:lnSpc>
                      </a:pPr>
                      <a:r>
                        <a:rPr sz="1400" dirty="0">
                          <a:solidFill>
                            <a:srgbClr val="A6A6A6"/>
                          </a:solidFill>
                          <a:latin typeface="Courier New"/>
                          <a:cs typeface="Courier New"/>
                        </a:rPr>
                        <a:t>nginx:latest</a:t>
                      </a:r>
                      <a:endParaRPr sz="1400">
                        <a:latin typeface="Courier New"/>
                        <a:cs typeface="Courier New"/>
                      </a:endParaRPr>
                    </a:p>
                  </a:txBody>
                  <a:tcPr marL="0" marR="0" marT="0" marB="0"/>
                </a:tc>
                <a:tc gridSpan="2">
                  <a:txBody>
                    <a:bodyPr/>
                    <a:lstStyle/>
                    <a:p>
                      <a:pPr marL="426720">
                        <a:lnSpc>
                          <a:spcPts val="1450"/>
                        </a:lnSpc>
                      </a:pPr>
                      <a:r>
                        <a:rPr sz="1400" spc="-5" dirty="0">
                          <a:solidFill>
                            <a:srgbClr val="A6A6A6"/>
                          </a:solidFill>
                          <a:latin typeface="Courier New"/>
                          <a:cs typeface="Courier New"/>
                        </a:rPr>
                        <a:t>"nginx -g </a:t>
                      </a:r>
                      <a:r>
                        <a:rPr sz="1400" dirty="0">
                          <a:solidFill>
                            <a:srgbClr val="A6A6A6"/>
                          </a:solidFill>
                          <a:latin typeface="Courier New"/>
                          <a:cs typeface="Courier New"/>
                        </a:rPr>
                        <a:t>'daemon</a:t>
                      </a:r>
                      <a:r>
                        <a:rPr sz="1400" spc="-45" dirty="0">
                          <a:solidFill>
                            <a:srgbClr val="A6A6A6"/>
                          </a:solidFill>
                          <a:latin typeface="Courier New"/>
                          <a:cs typeface="Courier New"/>
                        </a:rPr>
                        <a:t> </a:t>
                      </a:r>
                      <a:r>
                        <a:rPr sz="1400" spc="-5" dirty="0">
                          <a:solidFill>
                            <a:srgbClr val="A6A6A6"/>
                          </a:solidFill>
                          <a:latin typeface="Courier New"/>
                          <a:cs typeface="Courier New"/>
                        </a:rPr>
                        <a:t>of</a:t>
                      </a:r>
                      <a:endParaRPr sz="1400">
                        <a:latin typeface="Courier New"/>
                        <a:cs typeface="Courier New"/>
                      </a:endParaRPr>
                    </a:p>
                  </a:txBody>
                  <a:tcPr marL="0" marR="0" marT="0" marB="0"/>
                </a:tc>
                <a:tc hMerge="1">
                  <a:txBody>
                    <a:bodyPr/>
                    <a:lstStyle/>
                    <a:p>
                      <a:endParaRPr/>
                    </a:p>
                  </a:txBody>
                  <a:tcPr marL="0" marR="0" marT="0" marB="0"/>
                </a:tc>
                <a:tc gridSpan="2">
                  <a:txBody>
                    <a:bodyPr/>
                    <a:lstStyle/>
                    <a:p>
                      <a:pPr marL="160020">
                        <a:lnSpc>
                          <a:spcPts val="1450"/>
                        </a:lnSpc>
                      </a:pPr>
                      <a:r>
                        <a:rPr sz="1400" spc="-5" dirty="0">
                          <a:solidFill>
                            <a:srgbClr val="A6A6A6"/>
                          </a:solidFill>
                          <a:latin typeface="Courier New"/>
                          <a:cs typeface="Courier New"/>
                        </a:rPr>
                        <a:t>16 </a:t>
                      </a:r>
                      <a:r>
                        <a:rPr sz="1400" dirty="0">
                          <a:solidFill>
                            <a:srgbClr val="A6A6A6"/>
                          </a:solidFill>
                          <a:latin typeface="Courier New"/>
                          <a:cs typeface="Courier New"/>
                        </a:rPr>
                        <a:t>seconds</a:t>
                      </a:r>
                      <a:r>
                        <a:rPr sz="1400" spc="-55" dirty="0">
                          <a:solidFill>
                            <a:srgbClr val="A6A6A6"/>
                          </a:solidFill>
                          <a:latin typeface="Courier New"/>
                          <a:cs typeface="Courier New"/>
                        </a:rPr>
                        <a:t> </a:t>
                      </a:r>
                      <a:r>
                        <a:rPr sz="1400" dirty="0">
                          <a:solidFill>
                            <a:srgbClr val="A6A6A6"/>
                          </a:solidFill>
                          <a:latin typeface="Courier New"/>
                          <a:cs typeface="Courier New"/>
                        </a:rPr>
                        <a:t>ago</a:t>
                      </a:r>
                      <a:endParaRPr sz="14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215900">
                <a:tc>
                  <a:txBody>
                    <a:bodyPr/>
                    <a:lstStyle/>
                    <a:p>
                      <a:pPr marL="31750">
                        <a:lnSpc>
                          <a:spcPts val="1600"/>
                        </a:lnSpc>
                      </a:pPr>
                      <a:r>
                        <a:rPr sz="1400" dirty="0">
                          <a:solidFill>
                            <a:srgbClr val="A6A6A6"/>
                          </a:solidFill>
                          <a:latin typeface="Courier New"/>
                          <a:cs typeface="Courier New"/>
                        </a:rPr>
                        <a:t>Up</a:t>
                      </a:r>
                      <a:endParaRPr sz="1400">
                        <a:latin typeface="Courier New"/>
                        <a:cs typeface="Courier New"/>
                      </a:endParaRPr>
                    </a:p>
                  </a:txBody>
                  <a:tcPr marL="0" marR="0" marT="0" marB="0"/>
                </a:tc>
                <a:tc>
                  <a:txBody>
                    <a:bodyPr/>
                    <a:lstStyle/>
                    <a:p>
                      <a:pPr marL="53340">
                        <a:lnSpc>
                          <a:spcPts val="1600"/>
                        </a:lnSpc>
                      </a:pPr>
                      <a:r>
                        <a:rPr sz="1400" spc="-5" dirty="0">
                          <a:solidFill>
                            <a:srgbClr val="A6A6A6"/>
                          </a:solidFill>
                          <a:latin typeface="Courier New"/>
                          <a:cs typeface="Courier New"/>
                        </a:rPr>
                        <a:t>11</a:t>
                      </a:r>
                      <a:endParaRPr sz="1400">
                        <a:latin typeface="Courier New"/>
                        <a:cs typeface="Courier New"/>
                      </a:endParaRPr>
                    </a:p>
                  </a:txBody>
                  <a:tcPr marL="0" marR="0" marT="0" marB="0"/>
                </a:tc>
                <a:tc>
                  <a:txBody>
                    <a:bodyPr/>
                    <a:lstStyle/>
                    <a:p>
                      <a:pPr marL="53340">
                        <a:lnSpc>
                          <a:spcPts val="1600"/>
                        </a:lnSpc>
                      </a:pPr>
                      <a:r>
                        <a:rPr sz="1400" dirty="0">
                          <a:solidFill>
                            <a:srgbClr val="A6A6A6"/>
                          </a:solidFill>
                          <a:latin typeface="Courier New"/>
                          <a:cs typeface="Courier New"/>
                        </a:rPr>
                        <a:t>seconds</a:t>
                      </a:r>
                      <a:endParaRPr sz="1400">
                        <a:latin typeface="Courier New"/>
                        <a:cs typeface="Courier New"/>
                      </a:endParaRPr>
                    </a:p>
                  </a:txBody>
                  <a:tcPr marL="0" marR="0" marT="0" marB="0"/>
                </a:tc>
                <a:tc gridSpan="2">
                  <a:txBody>
                    <a:bodyPr/>
                    <a:lstStyle/>
                    <a:p>
                      <a:pPr marL="373380">
                        <a:lnSpc>
                          <a:spcPts val="1600"/>
                        </a:lnSpc>
                      </a:pPr>
                      <a:r>
                        <a:rPr sz="1400" spc="-5" dirty="0">
                          <a:solidFill>
                            <a:srgbClr val="A6A6A6"/>
                          </a:solidFill>
                          <a:latin typeface="Courier New"/>
                          <a:cs typeface="Courier New"/>
                        </a:rPr>
                        <a:t>0.0.0.0:49153-&gt;443/tcp,</a:t>
                      </a:r>
                      <a:endParaRPr sz="1400">
                        <a:latin typeface="Courier New"/>
                        <a:cs typeface="Courier New"/>
                      </a:endParaRPr>
                    </a:p>
                  </a:txBody>
                  <a:tcPr marL="0" marR="0" marT="0" marB="0"/>
                </a:tc>
                <a:tc hMerge="1">
                  <a:txBody>
                    <a:bodyPr/>
                    <a:lstStyle/>
                    <a:p>
                      <a:endParaRPr/>
                    </a:p>
                  </a:txBody>
                  <a:tcPr marL="0" marR="0" marT="0" marB="0"/>
                </a:tc>
                <a:tc gridSpan="2">
                  <a:txBody>
                    <a:bodyPr/>
                    <a:lstStyle/>
                    <a:p>
                      <a:pPr marL="53340">
                        <a:lnSpc>
                          <a:spcPts val="1600"/>
                        </a:lnSpc>
                      </a:pPr>
                      <a:r>
                        <a:rPr sz="1400" dirty="0">
                          <a:solidFill>
                            <a:srgbClr val="A6A6A6"/>
                          </a:solidFill>
                          <a:latin typeface="Courier New"/>
                          <a:cs typeface="Courier New"/>
                        </a:rPr>
                        <a:t>0.0.0.0:49154-&gt;80/tcp</a:t>
                      </a:r>
                      <a:endParaRPr sz="1400">
                        <a:latin typeface="Courier New"/>
                        <a:cs typeface="Courier New"/>
                      </a:endParaRPr>
                    </a:p>
                  </a:txBody>
                  <a:tcPr marL="0" marR="0" marT="0" marB="0"/>
                </a:tc>
                <a:tc hMerge="1">
                  <a:txBody>
                    <a:bodyPr/>
                    <a:lstStyle/>
                    <a:p>
                      <a:endParaRPr/>
                    </a:p>
                  </a:txBody>
                  <a:tcPr marL="0" marR="0" marT="0" marB="0"/>
                </a:tc>
                <a:tc>
                  <a:txBody>
                    <a:bodyPr/>
                    <a:lstStyle/>
                    <a:p>
                      <a:pPr marL="160020">
                        <a:lnSpc>
                          <a:spcPts val="1600"/>
                        </a:lnSpc>
                      </a:pPr>
                      <a:r>
                        <a:rPr sz="1400" spc="-5" dirty="0">
                          <a:solidFill>
                            <a:srgbClr val="A6A6A6"/>
                          </a:solidFill>
                          <a:latin typeface="Courier New"/>
                          <a:cs typeface="Courier New"/>
                        </a:rPr>
                        <a:t>nginx-test</a:t>
                      </a:r>
                      <a:endParaRPr sz="14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9" name="object 9"/>
          <p:cNvSpPr txBox="1">
            <a:spLocks noGrp="1"/>
          </p:cNvSpPr>
          <p:nvPr>
            <p:ph type="title"/>
          </p:nvPr>
        </p:nvSpPr>
        <p:spPr>
          <a:xfrm>
            <a:off x="535940" y="307657"/>
            <a:ext cx="4797425" cy="513080"/>
          </a:xfrm>
          <a:prstGeom prst="rect">
            <a:avLst/>
          </a:prstGeom>
        </p:spPr>
        <p:txBody>
          <a:bodyPr vert="horz" wrap="square" lIns="0" tIns="12700" rIns="0" bIns="0" rtlCol="0">
            <a:spAutoFit/>
          </a:bodyPr>
          <a:lstStyle/>
          <a:p>
            <a:pPr marL="12700">
              <a:lnSpc>
                <a:spcPct val="100000"/>
              </a:lnSpc>
              <a:spcBef>
                <a:spcPts val="100"/>
              </a:spcBef>
            </a:pPr>
            <a:r>
              <a:rPr sz="3200" spc="-150" dirty="0">
                <a:solidFill>
                  <a:srgbClr val="11872B"/>
                </a:solidFill>
              </a:rPr>
              <a:t>Run </a:t>
            </a:r>
            <a:r>
              <a:rPr sz="3200" spc="-125" dirty="0">
                <a:solidFill>
                  <a:srgbClr val="11872B"/>
                </a:solidFill>
              </a:rPr>
              <a:t>our </a:t>
            </a:r>
            <a:r>
              <a:rPr sz="3200" spc="-114" dirty="0">
                <a:solidFill>
                  <a:srgbClr val="11872B"/>
                </a:solidFill>
              </a:rPr>
              <a:t>Docker</a:t>
            </a:r>
            <a:r>
              <a:rPr sz="3200" spc="-515" dirty="0">
                <a:solidFill>
                  <a:srgbClr val="11872B"/>
                </a:solidFill>
              </a:rPr>
              <a:t> </a:t>
            </a:r>
            <a:r>
              <a:rPr sz="3200" spc="-150" dirty="0">
                <a:solidFill>
                  <a:srgbClr val="11872B"/>
                </a:solidFill>
              </a:rPr>
              <a:t>container</a:t>
            </a:r>
            <a:endParaRPr sz="3200"/>
          </a:p>
        </p:txBody>
      </p:sp>
      <p:sp>
        <p:nvSpPr>
          <p:cNvPr id="10" name="object 10"/>
          <p:cNvSpPr/>
          <p:nvPr/>
        </p:nvSpPr>
        <p:spPr>
          <a:xfrm>
            <a:off x="646977" y="3632711"/>
            <a:ext cx="5591136" cy="3087966"/>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4841302" y="6570817"/>
            <a:ext cx="4018915" cy="299720"/>
          </a:xfrm>
          <a:prstGeom prst="rect">
            <a:avLst/>
          </a:prstGeom>
        </p:spPr>
        <p:txBody>
          <a:bodyPr vert="horz" wrap="square" lIns="0" tIns="12700" rIns="0" bIns="0" rtlCol="0">
            <a:spAutoFit/>
          </a:bodyPr>
          <a:lstStyle/>
          <a:p>
            <a:pPr marL="12700">
              <a:lnSpc>
                <a:spcPct val="100000"/>
              </a:lnSpc>
              <a:spcBef>
                <a:spcPts val="100"/>
              </a:spcBef>
            </a:pPr>
            <a:r>
              <a:rPr sz="1800" b="1" spc="-85" dirty="0">
                <a:solidFill>
                  <a:srgbClr val="11872B"/>
                </a:solidFill>
                <a:latin typeface="Trebuchet MS"/>
                <a:cs typeface="Trebuchet MS"/>
              </a:rPr>
              <a:t>hAps://registry.hub.docker.com/_/nginx/</a:t>
            </a:r>
            <a:endParaRPr sz="1800" dirty="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042899" y="5887563"/>
            <a:ext cx="1458988" cy="3355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36600" y="6482463"/>
            <a:ext cx="986212" cy="223136"/>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7141908" y="6485034"/>
            <a:ext cx="1311910" cy="134620"/>
          </a:xfrm>
          <a:prstGeom prst="rect">
            <a:avLst/>
          </a:prstGeom>
        </p:spPr>
        <p:txBody>
          <a:bodyPr vert="horz" wrap="square" lIns="0" tIns="0" rIns="0" bIns="0" rtlCol="0">
            <a:spAutoFit/>
          </a:bodyPr>
          <a:lstStyle/>
          <a:p>
            <a:pPr>
              <a:lnSpc>
                <a:spcPts val="1025"/>
              </a:lnSpc>
            </a:pPr>
            <a:r>
              <a:rPr sz="900" spc="-35" dirty="0">
                <a:solidFill>
                  <a:srgbClr val="888888"/>
                </a:solidFill>
                <a:latin typeface="DejaVu Sans"/>
                <a:cs typeface="DejaVu Sans"/>
              </a:rPr>
              <a:t>Learn </a:t>
            </a:r>
            <a:r>
              <a:rPr sz="900" spc="-40" dirty="0">
                <a:solidFill>
                  <a:srgbClr val="888888"/>
                </a:solidFill>
                <a:latin typeface="DejaVu Sans"/>
                <a:cs typeface="DejaVu Sans"/>
              </a:rPr>
              <a:t>more </a:t>
            </a:r>
            <a:r>
              <a:rPr sz="900" spc="-65" dirty="0">
                <a:solidFill>
                  <a:srgbClr val="888888"/>
                </a:solidFill>
                <a:latin typeface="DejaVu Sans"/>
                <a:cs typeface="DejaVu Sans"/>
              </a:rPr>
              <a:t>at</a:t>
            </a:r>
            <a:r>
              <a:rPr sz="900" spc="-165" dirty="0">
                <a:solidFill>
                  <a:srgbClr val="888888"/>
                </a:solidFill>
                <a:latin typeface="DejaVu Sans"/>
                <a:cs typeface="DejaVu Sans"/>
              </a:rPr>
              <a:t> </a:t>
            </a:r>
            <a:r>
              <a:rPr sz="900" spc="-50" dirty="0">
                <a:solidFill>
                  <a:srgbClr val="11872B"/>
                </a:solidFill>
                <a:latin typeface="DejaVu Sans"/>
                <a:cs typeface="DejaVu Sans"/>
              </a:rPr>
              <a:t>nginx.com</a:t>
            </a:r>
            <a:endParaRPr sz="900">
              <a:latin typeface="DejaVu Sans"/>
              <a:cs typeface="DejaVu Sans"/>
            </a:endParaRPr>
          </a:p>
        </p:txBody>
      </p:sp>
      <p:sp>
        <p:nvSpPr>
          <p:cNvPr id="6" name="object 6"/>
          <p:cNvSpPr/>
          <p:nvPr/>
        </p:nvSpPr>
        <p:spPr>
          <a:xfrm>
            <a:off x="0" y="0"/>
            <a:ext cx="9144000" cy="685799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0" y="0"/>
            <a:ext cx="9144000" cy="6858000"/>
          </a:xfrm>
          <a:custGeom>
            <a:avLst/>
            <a:gdLst/>
            <a:ahLst/>
            <a:cxnLst/>
            <a:rect l="l" t="t" r="r" b="b"/>
            <a:pathLst>
              <a:path w="9144000" h="6858000">
                <a:moveTo>
                  <a:pt x="0" y="0"/>
                </a:moveTo>
                <a:lnTo>
                  <a:pt x="9144000" y="0"/>
                </a:lnTo>
                <a:lnTo>
                  <a:pt x="9144000" y="6857999"/>
                </a:lnTo>
                <a:lnTo>
                  <a:pt x="0" y="6857999"/>
                </a:lnTo>
                <a:lnTo>
                  <a:pt x="0" y="0"/>
                </a:lnTo>
                <a:close/>
              </a:path>
            </a:pathLst>
          </a:custGeom>
          <a:solidFill>
            <a:srgbClr val="00A651"/>
          </a:solidFill>
        </p:spPr>
        <p:txBody>
          <a:bodyPr wrap="square" lIns="0" tIns="0" rIns="0" bIns="0" rtlCol="0"/>
          <a:lstStyle/>
          <a:p>
            <a:endParaRPr/>
          </a:p>
        </p:txBody>
      </p:sp>
      <p:sp>
        <p:nvSpPr>
          <p:cNvPr id="8" name="object 8"/>
          <p:cNvSpPr txBox="1"/>
          <p:nvPr/>
        </p:nvSpPr>
        <p:spPr>
          <a:xfrm>
            <a:off x="892028" y="613878"/>
            <a:ext cx="7794772" cy="4678204"/>
          </a:xfrm>
          <a:prstGeom prst="rect">
            <a:avLst/>
          </a:prstGeom>
        </p:spPr>
        <p:txBody>
          <a:bodyPr vert="horz" wrap="square" lIns="0" tIns="50800" rIns="0" bIns="0" rtlCol="0">
            <a:spAutoFit/>
          </a:bodyPr>
          <a:lstStyle/>
          <a:p>
            <a:pPr marL="12700" marR="5080">
              <a:lnSpc>
                <a:spcPts val="5000"/>
              </a:lnSpc>
              <a:spcBef>
                <a:spcPts val="400"/>
              </a:spcBef>
            </a:pPr>
            <a:r>
              <a:rPr sz="2800" spc="-125" dirty="0">
                <a:latin typeface="DejaVu Sans"/>
                <a:cs typeface="DejaVu Sans"/>
              </a:rPr>
              <a:t>Apache </a:t>
            </a:r>
            <a:r>
              <a:rPr sz="2800" spc="-215" dirty="0">
                <a:latin typeface="DejaVu Sans"/>
                <a:cs typeface="DejaVu Sans"/>
              </a:rPr>
              <a:t>is </a:t>
            </a:r>
            <a:r>
              <a:rPr sz="2800" spc="-170" dirty="0">
                <a:latin typeface="DejaVu Sans"/>
                <a:cs typeface="DejaVu Sans"/>
              </a:rPr>
              <a:t>like </a:t>
            </a:r>
            <a:r>
              <a:rPr sz="2800" spc="-135" dirty="0">
                <a:latin typeface="DejaVu Sans"/>
                <a:cs typeface="DejaVu Sans"/>
              </a:rPr>
              <a:t>Microsoft  </a:t>
            </a:r>
            <a:r>
              <a:rPr sz="2800" spc="-200" dirty="0">
                <a:latin typeface="DejaVu Sans"/>
                <a:cs typeface="DejaVu Sans"/>
              </a:rPr>
              <a:t>Word, </a:t>
            </a:r>
            <a:r>
              <a:rPr sz="2800" spc="-270" dirty="0">
                <a:latin typeface="DejaVu Sans"/>
                <a:cs typeface="DejaVu Sans"/>
              </a:rPr>
              <a:t>it </a:t>
            </a:r>
            <a:r>
              <a:rPr sz="2800" spc="-225" dirty="0">
                <a:latin typeface="DejaVu Sans"/>
                <a:cs typeface="DejaVu Sans"/>
              </a:rPr>
              <a:t>has </a:t>
            </a:r>
            <a:r>
              <a:rPr sz="2800" spc="-280" dirty="0">
                <a:latin typeface="DejaVu Sans"/>
                <a:cs typeface="DejaVu Sans"/>
              </a:rPr>
              <a:t>a </a:t>
            </a:r>
            <a:r>
              <a:rPr sz="2800" spc="-180" dirty="0">
                <a:latin typeface="DejaVu Sans"/>
                <a:cs typeface="DejaVu Sans"/>
              </a:rPr>
              <a:t>million</a:t>
            </a:r>
            <a:r>
              <a:rPr sz="2800" spc="-405" dirty="0">
                <a:latin typeface="DejaVu Sans"/>
                <a:cs typeface="DejaVu Sans"/>
              </a:rPr>
              <a:t> </a:t>
            </a:r>
            <a:r>
              <a:rPr sz="2800" spc="-165" dirty="0">
                <a:latin typeface="DejaVu Sans"/>
                <a:cs typeface="DejaVu Sans"/>
              </a:rPr>
              <a:t>options  </a:t>
            </a:r>
            <a:r>
              <a:rPr sz="2800" spc="-175" dirty="0">
                <a:latin typeface="DejaVu Sans"/>
                <a:cs typeface="DejaVu Sans"/>
              </a:rPr>
              <a:t>but </a:t>
            </a:r>
            <a:r>
              <a:rPr sz="2800" spc="-185" dirty="0">
                <a:latin typeface="DejaVu Sans"/>
                <a:cs typeface="DejaVu Sans"/>
              </a:rPr>
              <a:t>you </a:t>
            </a:r>
            <a:r>
              <a:rPr sz="2800" spc="-165" dirty="0">
                <a:latin typeface="DejaVu Sans"/>
                <a:cs typeface="DejaVu Sans"/>
              </a:rPr>
              <a:t>only </a:t>
            </a:r>
            <a:r>
              <a:rPr sz="2800" spc="-135" dirty="0">
                <a:latin typeface="DejaVu Sans"/>
                <a:cs typeface="DejaVu Sans"/>
              </a:rPr>
              <a:t>need </a:t>
            </a:r>
            <a:r>
              <a:rPr sz="2800" spc="-345" dirty="0">
                <a:latin typeface="DejaVu Sans"/>
                <a:cs typeface="DejaVu Sans"/>
              </a:rPr>
              <a:t>six. </a:t>
            </a:r>
            <a:r>
              <a:rPr sz="2800" spc="-180" dirty="0">
                <a:latin typeface="DejaVu Sans"/>
                <a:cs typeface="DejaVu Sans"/>
              </a:rPr>
              <a:t>Nginx  </a:t>
            </a:r>
            <a:r>
              <a:rPr sz="2800" spc="-100" dirty="0">
                <a:latin typeface="DejaVu Sans"/>
                <a:cs typeface="DejaVu Sans"/>
              </a:rPr>
              <a:t>does </a:t>
            </a:r>
            <a:r>
              <a:rPr sz="2800" spc="-170" dirty="0">
                <a:latin typeface="DejaVu Sans"/>
                <a:cs typeface="DejaVu Sans"/>
              </a:rPr>
              <a:t>those </a:t>
            </a:r>
            <a:r>
              <a:rPr sz="2800" spc="-275" dirty="0">
                <a:latin typeface="DejaVu Sans"/>
                <a:cs typeface="DejaVu Sans"/>
              </a:rPr>
              <a:t>six </a:t>
            </a:r>
            <a:r>
              <a:rPr sz="2800" spc="-250" dirty="0">
                <a:latin typeface="DejaVu Sans"/>
                <a:cs typeface="DejaVu Sans"/>
              </a:rPr>
              <a:t>things, </a:t>
            </a:r>
            <a:r>
              <a:rPr sz="2800" spc="-190" dirty="0">
                <a:latin typeface="DejaVu Sans"/>
                <a:cs typeface="DejaVu Sans"/>
              </a:rPr>
              <a:t>and </a:t>
            </a:r>
            <a:r>
              <a:rPr sz="2800" spc="-270" dirty="0">
                <a:latin typeface="DejaVu Sans"/>
                <a:cs typeface="DejaVu Sans"/>
              </a:rPr>
              <a:t>it  </a:t>
            </a:r>
            <a:r>
              <a:rPr sz="2800" spc="-100" dirty="0">
                <a:latin typeface="DejaVu Sans"/>
                <a:cs typeface="DejaVu Sans"/>
              </a:rPr>
              <a:t>does </a:t>
            </a:r>
            <a:r>
              <a:rPr sz="2800" spc="-175" dirty="0">
                <a:latin typeface="DejaVu Sans"/>
                <a:cs typeface="DejaVu Sans"/>
              </a:rPr>
              <a:t>five </a:t>
            </a:r>
            <a:r>
              <a:rPr sz="2800" spc="-65" dirty="0">
                <a:latin typeface="DejaVu Sans"/>
                <a:cs typeface="DejaVu Sans"/>
              </a:rPr>
              <a:t>of </a:t>
            </a:r>
            <a:r>
              <a:rPr sz="2800" spc="-220" dirty="0">
                <a:latin typeface="DejaVu Sans"/>
                <a:cs typeface="DejaVu Sans"/>
              </a:rPr>
              <a:t>them </a:t>
            </a:r>
            <a:r>
              <a:rPr sz="2800" spc="-229" dirty="0">
                <a:latin typeface="DejaVu Sans"/>
                <a:cs typeface="DejaVu Sans"/>
              </a:rPr>
              <a:t>50 </a:t>
            </a:r>
            <a:r>
              <a:rPr sz="2800" spc="-215" dirty="0">
                <a:latin typeface="DejaVu Sans"/>
                <a:cs typeface="DejaVu Sans"/>
              </a:rPr>
              <a:t>times  </a:t>
            </a:r>
            <a:r>
              <a:rPr sz="2800" spc="-190" dirty="0">
                <a:latin typeface="DejaVu Sans"/>
                <a:cs typeface="DejaVu Sans"/>
              </a:rPr>
              <a:t>faster </a:t>
            </a:r>
            <a:r>
              <a:rPr sz="2800" spc="-254" dirty="0">
                <a:latin typeface="DejaVu Sans"/>
                <a:cs typeface="DejaVu Sans"/>
              </a:rPr>
              <a:t>than</a:t>
            </a:r>
            <a:r>
              <a:rPr sz="2800" spc="-580" dirty="0">
                <a:latin typeface="DejaVu Sans"/>
                <a:cs typeface="DejaVu Sans"/>
              </a:rPr>
              <a:t> </a:t>
            </a:r>
            <a:r>
              <a:rPr sz="2800" spc="-190" dirty="0">
                <a:latin typeface="DejaVu Sans"/>
                <a:cs typeface="DejaVu Sans"/>
              </a:rPr>
              <a:t>Apache.</a:t>
            </a:r>
            <a:endParaRPr sz="2800" dirty="0">
              <a:latin typeface="DejaVu Sans"/>
              <a:cs typeface="DejaVu Sans"/>
            </a:endParaRPr>
          </a:p>
          <a:p>
            <a:pPr>
              <a:lnSpc>
                <a:spcPct val="100000"/>
              </a:lnSpc>
              <a:spcBef>
                <a:spcPts val="40"/>
              </a:spcBef>
            </a:pPr>
            <a:endParaRPr sz="3600" dirty="0">
              <a:latin typeface="DejaVu Sans"/>
              <a:cs typeface="DejaVu Sans"/>
            </a:endParaRPr>
          </a:p>
          <a:p>
            <a:pPr marL="12700">
              <a:lnSpc>
                <a:spcPct val="100000"/>
              </a:lnSpc>
            </a:pPr>
            <a:r>
              <a:rPr lang="en-IN" sz="4000" spc="265" dirty="0">
                <a:solidFill>
                  <a:srgbClr val="FFFFFF"/>
                </a:solidFill>
                <a:latin typeface="DejaVu Sans"/>
                <a:cs typeface="DejaVu Sans"/>
              </a:rPr>
              <a:t>					</a:t>
            </a:r>
            <a:r>
              <a:rPr sz="3200" spc="265" dirty="0">
                <a:solidFill>
                  <a:srgbClr val="FFFFFF"/>
                </a:solidFill>
                <a:latin typeface="DejaVu Sans"/>
                <a:cs typeface="DejaVu Sans"/>
              </a:rPr>
              <a:t>- </a:t>
            </a:r>
            <a:r>
              <a:rPr sz="3200" spc="-195" dirty="0">
                <a:solidFill>
                  <a:srgbClr val="FFFFFF"/>
                </a:solidFill>
                <a:latin typeface="DejaVu Sans"/>
                <a:cs typeface="DejaVu Sans"/>
              </a:rPr>
              <a:t>Chris</a:t>
            </a:r>
            <a:r>
              <a:rPr sz="3200" spc="-810" dirty="0">
                <a:solidFill>
                  <a:srgbClr val="FFFFFF"/>
                </a:solidFill>
                <a:latin typeface="DejaVu Sans"/>
                <a:cs typeface="DejaVu Sans"/>
              </a:rPr>
              <a:t> </a:t>
            </a:r>
            <a:r>
              <a:rPr sz="3200" spc="-90" dirty="0">
                <a:solidFill>
                  <a:srgbClr val="FFFFFF"/>
                </a:solidFill>
                <a:latin typeface="DejaVu Sans"/>
                <a:cs typeface="DejaVu Sans"/>
              </a:rPr>
              <a:t>Lea</a:t>
            </a:r>
            <a:endParaRPr lang="en-IN" sz="3200" spc="-90" dirty="0">
              <a:solidFill>
                <a:srgbClr val="FFFFFF"/>
              </a:solidFill>
              <a:latin typeface="DejaVu Sans"/>
              <a:cs typeface="DejaVu Sans"/>
            </a:endParaRPr>
          </a:p>
          <a:p>
            <a:pPr marL="12700"/>
            <a:r>
              <a:rPr lang="en-IN" dirty="0"/>
              <a:t>			</a:t>
            </a:r>
            <a:r>
              <a:rPr lang="en-IN" sz="2000" dirty="0"/>
              <a:t>(Director of Software Engineering at Salesforce)</a:t>
            </a:r>
          </a:p>
          <a:p>
            <a:pPr marL="12700">
              <a:lnSpc>
                <a:spcPct val="100000"/>
              </a:lnSpc>
            </a:pPr>
            <a:endParaRPr sz="4000" dirty="0">
              <a:latin typeface="DejaVu Sans"/>
              <a:cs typeface="DejaVu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211974" y="889467"/>
            <a:ext cx="8732520" cy="5752465"/>
            <a:chOff x="211974" y="889467"/>
            <a:chExt cx="8732520" cy="5752465"/>
          </a:xfrm>
        </p:grpSpPr>
        <p:sp>
          <p:nvSpPr>
            <p:cNvPr id="4" name="object 4"/>
            <p:cNvSpPr/>
            <p:nvPr/>
          </p:nvSpPr>
          <p:spPr>
            <a:xfrm>
              <a:off x="211974" y="889467"/>
              <a:ext cx="8732519" cy="575240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76468" y="934351"/>
              <a:ext cx="8605520" cy="5621020"/>
            </a:xfrm>
            <a:custGeom>
              <a:avLst/>
              <a:gdLst/>
              <a:ahLst/>
              <a:cxnLst/>
              <a:rect l="l" t="t" r="r" b="b"/>
              <a:pathLst>
                <a:path w="8605520" h="5621020">
                  <a:moveTo>
                    <a:pt x="8605098" y="0"/>
                  </a:moveTo>
                  <a:lnTo>
                    <a:pt x="0" y="0"/>
                  </a:lnTo>
                  <a:lnTo>
                    <a:pt x="0" y="5620712"/>
                  </a:lnTo>
                  <a:lnTo>
                    <a:pt x="8605098" y="5620712"/>
                  </a:lnTo>
                  <a:lnTo>
                    <a:pt x="8605098" y="0"/>
                  </a:lnTo>
                  <a:close/>
                </a:path>
              </a:pathLst>
            </a:custGeom>
            <a:solidFill>
              <a:srgbClr val="000000"/>
            </a:solidFill>
          </p:spPr>
          <p:txBody>
            <a:bodyPr wrap="square" lIns="0" tIns="0" rIns="0" bIns="0" rtlCol="0"/>
            <a:lstStyle/>
            <a:p>
              <a:endParaRPr/>
            </a:p>
          </p:txBody>
        </p:sp>
        <p:sp>
          <p:nvSpPr>
            <p:cNvPr id="6" name="object 6"/>
            <p:cNvSpPr/>
            <p:nvPr/>
          </p:nvSpPr>
          <p:spPr>
            <a:xfrm>
              <a:off x="276468" y="934351"/>
              <a:ext cx="8605520" cy="5621020"/>
            </a:xfrm>
            <a:custGeom>
              <a:avLst/>
              <a:gdLst/>
              <a:ahLst/>
              <a:cxnLst/>
              <a:rect l="l" t="t" r="r" b="b"/>
              <a:pathLst>
                <a:path w="8605520" h="5621020">
                  <a:moveTo>
                    <a:pt x="0" y="0"/>
                  </a:moveTo>
                  <a:lnTo>
                    <a:pt x="8605093" y="0"/>
                  </a:lnTo>
                  <a:lnTo>
                    <a:pt x="8605093" y="5620705"/>
                  </a:lnTo>
                  <a:lnTo>
                    <a:pt x="0" y="5620705"/>
                  </a:lnTo>
                  <a:lnTo>
                    <a:pt x="0" y="0"/>
                  </a:lnTo>
                  <a:close/>
                </a:path>
              </a:pathLst>
            </a:custGeom>
            <a:ln w="38099">
              <a:solidFill>
                <a:srgbClr val="FFFFFF"/>
              </a:solidFill>
            </a:ln>
          </p:spPr>
          <p:txBody>
            <a:bodyPr wrap="square" lIns="0" tIns="0" rIns="0" bIns="0" rtlCol="0"/>
            <a:lstStyle/>
            <a:p>
              <a:endParaRPr/>
            </a:p>
          </p:txBody>
        </p:sp>
      </p:grpSp>
      <p:sp>
        <p:nvSpPr>
          <p:cNvPr id="7" name="object 7"/>
          <p:cNvSpPr txBox="1"/>
          <p:nvPr/>
        </p:nvSpPr>
        <p:spPr>
          <a:xfrm>
            <a:off x="355208" y="1087869"/>
            <a:ext cx="6092190" cy="1089660"/>
          </a:xfrm>
          <a:prstGeom prst="rect">
            <a:avLst/>
          </a:prstGeom>
        </p:spPr>
        <p:txBody>
          <a:bodyPr vert="horz" wrap="square" lIns="0" tIns="12700" rIns="0" bIns="0" rtlCol="0">
            <a:spAutoFit/>
          </a:bodyPr>
          <a:lstStyle/>
          <a:p>
            <a:pPr marL="12700">
              <a:lnSpc>
                <a:spcPts val="1639"/>
              </a:lnSpc>
              <a:spcBef>
                <a:spcPts val="100"/>
              </a:spcBef>
              <a:tabLst>
                <a:tab pos="4051300" algn="l"/>
              </a:tabLst>
            </a:pPr>
            <a:r>
              <a:rPr sz="1300" dirty="0">
                <a:solidFill>
                  <a:srgbClr val="A6A6A6"/>
                </a:solidFill>
                <a:latin typeface="Courier New"/>
                <a:cs typeface="Courier New"/>
              </a:rPr>
              <a:t>$ </a:t>
            </a:r>
            <a:r>
              <a:rPr sz="1400" spc="-5" dirty="0">
                <a:solidFill>
                  <a:srgbClr val="FFFFFF"/>
                </a:solidFill>
                <a:latin typeface="Courier New"/>
                <a:cs typeface="Courier New"/>
                <a:hlinkClick r:id="rId4"/>
              </a:rPr>
              <a:t>docker@52.10.213.150 </a:t>
            </a:r>
            <a:r>
              <a:rPr sz="1400" spc="-5" dirty="0">
                <a:solidFill>
                  <a:srgbClr val="FFFFFF"/>
                </a:solidFill>
                <a:latin typeface="Courier New"/>
                <a:cs typeface="Courier New"/>
              </a:rPr>
              <a:t>~:</a:t>
            </a:r>
            <a:r>
              <a:rPr sz="1400" spc="5" dirty="0">
                <a:solidFill>
                  <a:srgbClr val="FFFFFF"/>
                </a:solidFill>
                <a:latin typeface="Courier New"/>
                <a:cs typeface="Courier New"/>
              </a:rPr>
              <a:t> </a:t>
            </a:r>
            <a:r>
              <a:rPr sz="1400" b="1" dirty="0">
                <a:solidFill>
                  <a:srgbClr val="FFFFFF"/>
                </a:solidFill>
                <a:latin typeface="Courier New"/>
                <a:cs typeface="Courier New"/>
              </a:rPr>
              <a:t>docker</a:t>
            </a:r>
            <a:r>
              <a:rPr sz="1400" b="1" spc="5" dirty="0">
                <a:solidFill>
                  <a:srgbClr val="FFFFFF"/>
                </a:solidFill>
                <a:latin typeface="Courier New"/>
                <a:cs typeface="Courier New"/>
              </a:rPr>
              <a:t> </a:t>
            </a:r>
            <a:r>
              <a:rPr sz="1400" b="1" spc="-5" dirty="0">
                <a:solidFill>
                  <a:srgbClr val="FFFFFF"/>
                </a:solidFill>
                <a:latin typeface="Courier New"/>
                <a:cs typeface="Courier New"/>
              </a:rPr>
              <a:t>run	-it </a:t>
            </a:r>
            <a:r>
              <a:rPr sz="1400" b="1" dirty="0">
                <a:solidFill>
                  <a:srgbClr val="FFFFFF"/>
                </a:solidFill>
                <a:latin typeface="Courier New"/>
                <a:cs typeface="Courier New"/>
              </a:rPr>
              <a:t>nginx</a:t>
            </a:r>
            <a:r>
              <a:rPr sz="1400" b="1" spc="-80" dirty="0">
                <a:solidFill>
                  <a:srgbClr val="FFFFFF"/>
                </a:solidFill>
                <a:latin typeface="Courier New"/>
                <a:cs typeface="Courier New"/>
              </a:rPr>
              <a:t> </a:t>
            </a:r>
            <a:r>
              <a:rPr sz="1400" b="1" spc="-5" dirty="0">
                <a:solidFill>
                  <a:srgbClr val="FFFFFF"/>
                </a:solidFill>
                <a:latin typeface="Courier New"/>
                <a:cs typeface="Courier New"/>
              </a:rPr>
              <a:t>/bin/bash</a:t>
            </a:r>
            <a:endParaRPr sz="1400">
              <a:latin typeface="Courier New"/>
              <a:cs typeface="Courier New"/>
            </a:endParaRPr>
          </a:p>
          <a:p>
            <a:pPr marL="12700">
              <a:lnSpc>
                <a:spcPts val="1639"/>
              </a:lnSpc>
            </a:pPr>
            <a:r>
              <a:rPr sz="1400" spc="-5" dirty="0">
                <a:solidFill>
                  <a:srgbClr val="FFFFFF"/>
                </a:solidFill>
                <a:latin typeface="Courier New"/>
                <a:cs typeface="Courier New"/>
              </a:rPr>
              <a:t>root@74d2a7e93244:/# </a:t>
            </a:r>
            <a:r>
              <a:rPr sz="1400" b="1" spc="-5" dirty="0">
                <a:solidFill>
                  <a:srgbClr val="FFFFFF"/>
                </a:solidFill>
                <a:latin typeface="Courier New"/>
                <a:cs typeface="Courier New"/>
              </a:rPr>
              <a:t>more</a:t>
            </a:r>
            <a:r>
              <a:rPr sz="1400" b="1" spc="-15" dirty="0">
                <a:solidFill>
                  <a:srgbClr val="FFFFFF"/>
                </a:solidFill>
                <a:latin typeface="Courier New"/>
                <a:cs typeface="Courier New"/>
              </a:rPr>
              <a:t> </a:t>
            </a:r>
            <a:r>
              <a:rPr sz="1400" b="1" dirty="0">
                <a:solidFill>
                  <a:srgbClr val="FFFFFF"/>
                </a:solidFill>
                <a:latin typeface="Courier New"/>
                <a:cs typeface="Courier New"/>
              </a:rPr>
              <a:t>/etc/nginx/nginx.conf</a:t>
            </a:r>
            <a:endParaRPr sz="1400">
              <a:latin typeface="Courier New"/>
              <a:cs typeface="Courier New"/>
            </a:endParaRPr>
          </a:p>
          <a:p>
            <a:pPr>
              <a:lnSpc>
                <a:spcPct val="100000"/>
              </a:lnSpc>
            </a:pPr>
            <a:endParaRPr sz="1500">
              <a:latin typeface="Courier New"/>
              <a:cs typeface="Courier New"/>
            </a:endParaRPr>
          </a:p>
          <a:p>
            <a:pPr marL="12700" marR="3937000">
              <a:lnSpc>
                <a:spcPct val="101200"/>
              </a:lnSpc>
              <a:tabLst>
                <a:tab pos="652780" algn="l"/>
                <a:tab pos="1932939" algn="l"/>
              </a:tabLst>
            </a:pPr>
            <a:r>
              <a:rPr sz="1400" spc="-5" dirty="0">
                <a:solidFill>
                  <a:srgbClr val="FFFFFF"/>
                </a:solidFill>
                <a:latin typeface="Courier New"/>
                <a:cs typeface="Courier New"/>
              </a:rPr>
              <a:t>user	</a:t>
            </a:r>
            <a:r>
              <a:rPr sz="1400" dirty="0">
                <a:solidFill>
                  <a:srgbClr val="FFFFFF"/>
                </a:solidFill>
                <a:latin typeface="Courier New"/>
                <a:cs typeface="Courier New"/>
              </a:rPr>
              <a:t>nginx;  worker_processes	</a:t>
            </a:r>
            <a:r>
              <a:rPr sz="1400" spc="-5" dirty="0">
                <a:solidFill>
                  <a:srgbClr val="FFFFFF"/>
                </a:solidFill>
                <a:latin typeface="Courier New"/>
                <a:cs typeface="Courier New"/>
              </a:rPr>
              <a:t>1;</a:t>
            </a:r>
            <a:endParaRPr sz="1400">
              <a:latin typeface="Courier New"/>
              <a:cs typeface="Courier New"/>
            </a:endParaRPr>
          </a:p>
        </p:txBody>
      </p:sp>
      <p:sp>
        <p:nvSpPr>
          <p:cNvPr id="8" name="object 8"/>
          <p:cNvSpPr txBox="1"/>
          <p:nvPr/>
        </p:nvSpPr>
        <p:spPr>
          <a:xfrm>
            <a:off x="355208" y="2357869"/>
            <a:ext cx="986155" cy="454659"/>
          </a:xfrm>
          <a:prstGeom prst="rect">
            <a:avLst/>
          </a:prstGeom>
        </p:spPr>
        <p:txBody>
          <a:bodyPr vert="horz" wrap="square" lIns="0" tIns="10160" rIns="0" bIns="0" rtlCol="0">
            <a:spAutoFit/>
          </a:bodyPr>
          <a:lstStyle/>
          <a:p>
            <a:pPr marL="12700" marR="5080">
              <a:lnSpc>
                <a:spcPct val="101200"/>
              </a:lnSpc>
              <a:spcBef>
                <a:spcPts val="80"/>
              </a:spcBef>
            </a:pPr>
            <a:r>
              <a:rPr sz="1400" dirty="0">
                <a:solidFill>
                  <a:srgbClr val="FFFFFF"/>
                </a:solidFill>
                <a:latin typeface="Courier New"/>
                <a:cs typeface="Courier New"/>
              </a:rPr>
              <a:t>error_log  pid</a:t>
            </a:r>
            <a:endParaRPr sz="1400">
              <a:latin typeface="Courier New"/>
              <a:cs typeface="Courier New"/>
            </a:endParaRPr>
          </a:p>
        </p:txBody>
      </p:sp>
      <p:sp>
        <p:nvSpPr>
          <p:cNvPr id="9" name="object 9"/>
          <p:cNvSpPr txBox="1"/>
          <p:nvPr/>
        </p:nvSpPr>
        <p:spPr>
          <a:xfrm>
            <a:off x="1528880" y="2357869"/>
            <a:ext cx="3226435" cy="454659"/>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Courier New"/>
                <a:cs typeface="Courier New"/>
              </a:rPr>
              <a:t>/var/log/nginx/error.log</a:t>
            </a:r>
            <a:r>
              <a:rPr sz="1400" spc="10" dirty="0">
                <a:solidFill>
                  <a:srgbClr val="FFFFFF"/>
                </a:solidFill>
                <a:latin typeface="Courier New"/>
                <a:cs typeface="Courier New"/>
              </a:rPr>
              <a:t> </a:t>
            </a:r>
            <a:r>
              <a:rPr sz="1400" spc="-5" dirty="0">
                <a:solidFill>
                  <a:srgbClr val="FFFFFF"/>
                </a:solidFill>
                <a:latin typeface="Courier New"/>
                <a:cs typeface="Courier New"/>
              </a:rPr>
              <a:t>warn;</a:t>
            </a:r>
            <a:endParaRPr sz="1400">
              <a:latin typeface="Courier New"/>
              <a:cs typeface="Courier New"/>
            </a:endParaRPr>
          </a:p>
          <a:p>
            <a:pPr marL="12700">
              <a:lnSpc>
                <a:spcPct val="100000"/>
              </a:lnSpc>
              <a:spcBef>
                <a:spcPts val="20"/>
              </a:spcBef>
            </a:pPr>
            <a:r>
              <a:rPr sz="1400" spc="-5" dirty="0">
                <a:solidFill>
                  <a:srgbClr val="FFFFFF"/>
                </a:solidFill>
                <a:latin typeface="Courier New"/>
                <a:cs typeface="Courier New"/>
              </a:rPr>
              <a:t>/var/run/nginx.pid;</a:t>
            </a:r>
            <a:endParaRPr sz="1400">
              <a:latin typeface="Courier New"/>
              <a:cs typeface="Courier New"/>
            </a:endParaRPr>
          </a:p>
        </p:txBody>
      </p:sp>
      <p:sp>
        <p:nvSpPr>
          <p:cNvPr id="10" name="object 10"/>
          <p:cNvSpPr txBox="1"/>
          <p:nvPr/>
        </p:nvSpPr>
        <p:spPr>
          <a:xfrm>
            <a:off x="2915945" y="3424669"/>
            <a:ext cx="55880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Courier New"/>
                <a:cs typeface="Courier New"/>
              </a:rPr>
              <a:t>1024;</a:t>
            </a:r>
            <a:endParaRPr sz="1400">
              <a:latin typeface="Courier New"/>
              <a:cs typeface="Courier New"/>
            </a:endParaRPr>
          </a:p>
        </p:txBody>
      </p:sp>
      <p:sp>
        <p:nvSpPr>
          <p:cNvPr id="11" name="object 11"/>
          <p:cNvSpPr txBox="1"/>
          <p:nvPr/>
        </p:nvSpPr>
        <p:spPr>
          <a:xfrm>
            <a:off x="355208" y="3221469"/>
            <a:ext cx="2372995" cy="657860"/>
          </a:xfrm>
          <a:prstGeom prst="rect">
            <a:avLst/>
          </a:prstGeom>
        </p:spPr>
        <p:txBody>
          <a:bodyPr vert="horz" wrap="square" lIns="0" tIns="12700" rIns="0" bIns="0" rtlCol="0">
            <a:spAutoFit/>
          </a:bodyPr>
          <a:lstStyle/>
          <a:p>
            <a:pPr marL="12700">
              <a:lnSpc>
                <a:spcPts val="1639"/>
              </a:lnSpc>
              <a:spcBef>
                <a:spcPts val="100"/>
              </a:spcBef>
            </a:pPr>
            <a:r>
              <a:rPr sz="1400" spc="-5" dirty="0">
                <a:solidFill>
                  <a:srgbClr val="FFFFFF"/>
                </a:solidFill>
                <a:latin typeface="Courier New"/>
                <a:cs typeface="Courier New"/>
              </a:rPr>
              <a:t>events</a:t>
            </a:r>
            <a:r>
              <a:rPr sz="1400" spc="-15" dirty="0">
                <a:solidFill>
                  <a:srgbClr val="FFFFFF"/>
                </a:solidFill>
                <a:latin typeface="Courier New"/>
                <a:cs typeface="Courier New"/>
              </a:rPr>
              <a:t> </a:t>
            </a:r>
            <a:r>
              <a:rPr sz="1400" dirty="0">
                <a:solidFill>
                  <a:srgbClr val="FFFFFF"/>
                </a:solidFill>
                <a:latin typeface="Courier New"/>
                <a:cs typeface="Courier New"/>
              </a:rPr>
              <a:t>{</a:t>
            </a:r>
            <a:endParaRPr sz="1400">
              <a:latin typeface="Courier New"/>
              <a:cs typeface="Courier New"/>
            </a:endParaRPr>
          </a:p>
          <a:p>
            <a:pPr marL="439420">
              <a:lnSpc>
                <a:spcPts val="1639"/>
              </a:lnSpc>
            </a:pPr>
            <a:r>
              <a:rPr sz="1400" dirty="0">
                <a:solidFill>
                  <a:srgbClr val="FFFFFF"/>
                </a:solidFill>
                <a:latin typeface="Courier New"/>
                <a:cs typeface="Courier New"/>
              </a:rPr>
              <a:t>worker_connections</a:t>
            </a:r>
            <a:endParaRPr sz="1400">
              <a:latin typeface="Courier New"/>
              <a:cs typeface="Courier New"/>
            </a:endParaRPr>
          </a:p>
          <a:p>
            <a:pPr marL="12700">
              <a:lnSpc>
                <a:spcPct val="100000"/>
              </a:lnSpc>
              <a:spcBef>
                <a:spcPts val="20"/>
              </a:spcBef>
            </a:pPr>
            <a:r>
              <a:rPr sz="1400" dirty="0">
                <a:solidFill>
                  <a:srgbClr val="FFFFFF"/>
                </a:solidFill>
                <a:latin typeface="Courier New"/>
                <a:cs typeface="Courier New"/>
              </a:rPr>
              <a:t>}</a:t>
            </a:r>
            <a:endParaRPr sz="1400">
              <a:latin typeface="Courier New"/>
              <a:cs typeface="Courier New"/>
            </a:endParaRPr>
          </a:p>
        </p:txBody>
      </p:sp>
      <p:sp>
        <p:nvSpPr>
          <p:cNvPr id="12" name="object 12"/>
          <p:cNvSpPr txBox="1"/>
          <p:nvPr/>
        </p:nvSpPr>
        <p:spPr>
          <a:xfrm>
            <a:off x="355208" y="4072369"/>
            <a:ext cx="1732914" cy="6578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Courier New"/>
                <a:cs typeface="Courier New"/>
              </a:rPr>
              <a:t>http</a:t>
            </a:r>
            <a:r>
              <a:rPr sz="1400" spc="-15" dirty="0">
                <a:solidFill>
                  <a:srgbClr val="FFFFFF"/>
                </a:solidFill>
                <a:latin typeface="Courier New"/>
                <a:cs typeface="Courier New"/>
              </a:rPr>
              <a:t> </a:t>
            </a:r>
            <a:r>
              <a:rPr sz="1400" dirty="0">
                <a:solidFill>
                  <a:srgbClr val="FFFFFF"/>
                </a:solidFill>
                <a:latin typeface="Courier New"/>
                <a:cs typeface="Courier New"/>
              </a:rPr>
              <a:t>{</a:t>
            </a:r>
            <a:endParaRPr sz="1400">
              <a:latin typeface="Courier New"/>
              <a:cs typeface="Courier New"/>
            </a:endParaRPr>
          </a:p>
          <a:p>
            <a:pPr marL="439420" marR="5080">
              <a:lnSpc>
                <a:spcPts val="1600"/>
              </a:lnSpc>
              <a:spcBef>
                <a:spcPts val="140"/>
              </a:spcBef>
            </a:pPr>
            <a:r>
              <a:rPr sz="1400" spc="-5" dirty="0">
                <a:solidFill>
                  <a:srgbClr val="FFFFFF"/>
                </a:solidFill>
                <a:latin typeface="Courier New"/>
                <a:cs typeface="Courier New"/>
              </a:rPr>
              <a:t>include  </a:t>
            </a:r>
            <a:r>
              <a:rPr sz="1400" dirty="0">
                <a:solidFill>
                  <a:srgbClr val="FFFFFF"/>
                </a:solidFill>
                <a:latin typeface="Courier New"/>
                <a:cs typeface="Courier New"/>
              </a:rPr>
              <a:t>default_type</a:t>
            </a:r>
            <a:endParaRPr sz="1400">
              <a:latin typeface="Courier New"/>
              <a:cs typeface="Courier New"/>
            </a:endParaRPr>
          </a:p>
        </p:txBody>
      </p:sp>
      <p:sp>
        <p:nvSpPr>
          <p:cNvPr id="13" name="object 13"/>
          <p:cNvSpPr txBox="1"/>
          <p:nvPr/>
        </p:nvSpPr>
        <p:spPr>
          <a:xfrm>
            <a:off x="2275647" y="4288269"/>
            <a:ext cx="2693035" cy="441959"/>
          </a:xfrm>
          <a:prstGeom prst="rect">
            <a:avLst/>
          </a:prstGeom>
        </p:spPr>
        <p:txBody>
          <a:bodyPr vert="horz" wrap="square" lIns="0" tIns="27939" rIns="0" bIns="0" rtlCol="0">
            <a:spAutoFit/>
          </a:bodyPr>
          <a:lstStyle/>
          <a:p>
            <a:pPr marL="12700" marR="5080" indent="-635">
              <a:lnSpc>
                <a:spcPts val="1600"/>
              </a:lnSpc>
              <a:spcBef>
                <a:spcPts val="219"/>
              </a:spcBef>
            </a:pPr>
            <a:r>
              <a:rPr sz="1400" spc="-5" dirty="0">
                <a:solidFill>
                  <a:srgbClr val="FFFFFF"/>
                </a:solidFill>
                <a:latin typeface="Courier New"/>
                <a:cs typeface="Courier New"/>
              </a:rPr>
              <a:t>/etc/nginx/mime.types;  application/octet-stream;</a:t>
            </a:r>
            <a:endParaRPr sz="1400">
              <a:latin typeface="Courier New"/>
              <a:cs typeface="Courier New"/>
            </a:endParaRPr>
          </a:p>
        </p:txBody>
      </p:sp>
      <p:sp>
        <p:nvSpPr>
          <p:cNvPr id="14" name="object 14"/>
          <p:cNvSpPr txBox="1"/>
          <p:nvPr/>
        </p:nvSpPr>
        <p:spPr>
          <a:xfrm>
            <a:off x="781998" y="4923269"/>
            <a:ext cx="1732914" cy="238760"/>
          </a:xfrm>
          <a:prstGeom prst="rect">
            <a:avLst/>
          </a:prstGeom>
        </p:spPr>
        <p:txBody>
          <a:bodyPr vert="horz" wrap="square" lIns="0" tIns="12700" rIns="0" bIns="0" rtlCol="0">
            <a:spAutoFit/>
          </a:bodyPr>
          <a:lstStyle/>
          <a:p>
            <a:pPr marL="12700">
              <a:lnSpc>
                <a:spcPct val="100000"/>
              </a:lnSpc>
              <a:spcBef>
                <a:spcPts val="100"/>
              </a:spcBef>
              <a:tabLst>
                <a:tab pos="1292860" algn="l"/>
              </a:tabLst>
            </a:pPr>
            <a:r>
              <a:rPr sz="1400" dirty="0">
                <a:solidFill>
                  <a:srgbClr val="FFFFFF"/>
                </a:solidFill>
                <a:latin typeface="Courier New"/>
                <a:cs typeface="Courier New"/>
              </a:rPr>
              <a:t>log_format	</a:t>
            </a:r>
            <a:r>
              <a:rPr sz="1400" spc="-5" dirty="0">
                <a:solidFill>
                  <a:srgbClr val="FFFFFF"/>
                </a:solidFill>
                <a:latin typeface="Courier New"/>
                <a:cs typeface="Courier New"/>
              </a:rPr>
              <a:t>main</a:t>
            </a:r>
            <a:endParaRPr sz="1400">
              <a:latin typeface="Courier New"/>
              <a:cs typeface="Courier New"/>
            </a:endParaRPr>
          </a:p>
        </p:txBody>
      </p:sp>
      <p:sp>
        <p:nvSpPr>
          <p:cNvPr id="15" name="object 15"/>
          <p:cNvSpPr txBox="1"/>
          <p:nvPr/>
        </p:nvSpPr>
        <p:spPr>
          <a:xfrm>
            <a:off x="2702482" y="4923269"/>
            <a:ext cx="5894070" cy="657860"/>
          </a:xfrm>
          <a:prstGeom prst="rect">
            <a:avLst/>
          </a:prstGeom>
        </p:spPr>
        <p:txBody>
          <a:bodyPr vert="horz" wrap="square" lIns="0" tIns="16510" rIns="0" bIns="0" rtlCol="0">
            <a:spAutoFit/>
          </a:bodyPr>
          <a:lstStyle/>
          <a:p>
            <a:pPr marL="12700" marR="5080" indent="-635">
              <a:lnSpc>
                <a:spcPct val="98200"/>
              </a:lnSpc>
              <a:spcBef>
                <a:spcPts val="130"/>
              </a:spcBef>
            </a:pPr>
            <a:r>
              <a:rPr sz="1400" dirty="0">
                <a:solidFill>
                  <a:srgbClr val="FFFFFF"/>
                </a:solidFill>
                <a:latin typeface="Courier New"/>
                <a:cs typeface="Courier New"/>
              </a:rPr>
              <a:t>'$remote_addr - $remote_user [$time_local] </a:t>
            </a:r>
            <a:r>
              <a:rPr sz="1400" spc="-5" dirty="0">
                <a:solidFill>
                  <a:srgbClr val="FFFFFF"/>
                </a:solidFill>
                <a:latin typeface="Courier New"/>
                <a:cs typeface="Courier New"/>
              </a:rPr>
              <a:t>"$request"</a:t>
            </a:r>
            <a:r>
              <a:rPr sz="1400" spc="-110" dirty="0">
                <a:solidFill>
                  <a:srgbClr val="FFFFFF"/>
                </a:solidFill>
                <a:latin typeface="Courier New"/>
                <a:cs typeface="Courier New"/>
              </a:rPr>
              <a:t> </a:t>
            </a:r>
            <a:r>
              <a:rPr sz="1400" dirty="0">
                <a:solidFill>
                  <a:srgbClr val="FFFFFF"/>
                </a:solidFill>
                <a:latin typeface="Courier New"/>
                <a:cs typeface="Courier New"/>
              </a:rPr>
              <a:t>'  </a:t>
            </a:r>
            <a:r>
              <a:rPr sz="1400" spc="-5" dirty="0">
                <a:solidFill>
                  <a:srgbClr val="FFFFFF"/>
                </a:solidFill>
                <a:latin typeface="Courier New"/>
                <a:cs typeface="Courier New"/>
              </a:rPr>
              <a:t>'$status </a:t>
            </a:r>
            <a:r>
              <a:rPr sz="1400" dirty="0">
                <a:solidFill>
                  <a:srgbClr val="FFFFFF"/>
                </a:solidFill>
                <a:latin typeface="Courier New"/>
                <a:cs typeface="Courier New"/>
              </a:rPr>
              <a:t>$body_bytes_sent "$http_referer" '  </a:t>
            </a:r>
            <a:r>
              <a:rPr sz="1400" spc="-5" dirty="0">
                <a:solidFill>
                  <a:srgbClr val="FFFFFF"/>
                </a:solidFill>
                <a:latin typeface="Courier New"/>
                <a:cs typeface="Courier New"/>
              </a:rPr>
              <a:t>'"$http_user_agent"</a:t>
            </a:r>
            <a:r>
              <a:rPr sz="1400" dirty="0">
                <a:solidFill>
                  <a:srgbClr val="FFFFFF"/>
                </a:solidFill>
                <a:latin typeface="Courier New"/>
                <a:cs typeface="Courier New"/>
              </a:rPr>
              <a:t> </a:t>
            </a:r>
            <a:r>
              <a:rPr sz="1400" spc="-5" dirty="0">
                <a:solidFill>
                  <a:srgbClr val="FFFFFF"/>
                </a:solidFill>
                <a:latin typeface="Courier New"/>
                <a:cs typeface="Courier New"/>
              </a:rPr>
              <a:t>"$http_x_forwarded_for"’;</a:t>
            </a:r>
            <a:endParaRPr sz="1400">
              <a:latin typeface="Courier New"/>
              <a:cs typeface="Courier New"/>
            </a:endParaRPr>
          </a:p>
        </p:txBody>
      </p:sp>
      <p:sp>
        <p:nvSpPr>
          <p:cNvPr id="16" name="object 16"/>
          <p:cNvSpPr txBox="1"/>
          <p:nvPr/>
        </p:nvSpPr>
        <p:spPr>
          <a:xfrm>
            <a:off x="355208" y="5558269"/>
            <a:ext cx="330835"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FFFFFF"/>
                </a:solidFill>
                <a:latin typeface="Courier New"/>
                <a:cs typeface="Courier New"/>
              </a:rPr>
              <a:t>…</a:t>
            </a:r>
            <a:endParaRPr sz="4000">
              <a:latin typeface="Courier New"/>
              <a:cs typeface="Courier New"/>
            </a:endParaRPr>
          </a:p>
        </p:txBody>
      </p:sp>
      <p:sp>
        <p:nvSpPr>
          <p:cNvPr id="17" name="object 17"/>
          <p:cNvSpPr txBox="1">
            <a:spLocks noGrp="1"/>
          </p:cNvSpPr>
          <p:nvPr>
            <p:ph type="title"/>
          </p:nvPr>
        </p:nvSpPr>
        <p:spPr>
          <a:xfrm>
            <a:off x="535940" y="307657"/>
            <a:ext cx="5822315" cy="513080"/>
          </a:xfrm>
          <a:prstGeom prst="rect">
            <a:avLst/>
          </a:prstGeom>
        </p:spPr>
        <p:txBody>
          <a:bodyPr vert="horz" wrap="square" lIns="0" tIns="12700" rIns="0" bIns="0" rtlCol="0">
            <a:spAutoFit/>
          </a:bodyPr>
          <a:lstStyle/>
          <a:p>
            <a:pPr marL="12700">
              <a:lnSpc>
                <a:spcPct val="100000"/>
              </a:lnSpc>
              <a:spcBef>
                <a:spcPts val="100"/>
              </a:spcBef>
            </a:pPr>
            <a:r>
              <a:rPr sz="3200" spc="-130" dirty="0">
                <a:solidFill>
                  <a:srgbClr val="11872B"/>
                </a:solidFill>
              </a:rPr>
              <a:t>Exploring </a:t>
            </a:r>
            <a:r>
              <a:rPr sz="3200" spc="-125" dirty="0">
                <a:solidFill>
                  <a:srgbClr val="11872B"/>
                </a:solidFill>
              </a:rPr>
              <a:t>our </a:t>
            </a:r>
            <a:r>
              <a:rPr sz="3200" spc="-114" dirty="0">
                <a:solidFill>
                  <a:srgbClr val="11872B"/>
                </a:solidFill>
              </a:rPr>
              <a:t>Docker</a:t>
            </a:r>
            <a:r>
              <a:rPr sz="3200" spc="-520" dirty="0">
                <a:solidFill>
                  <a:srgbClr val="11872B"/>
                </a:solidFill>
              </a:rPr>
              <a:t> </a:t>
            </a:r>
            <a:r>
              <a:rPr sz="3200" spc="-150" dirty="0">
                <a:solidFill>
                  <a:srgbClr val="11872B"/>
                </a:solidFill>
              </a:rPr>
              <a:t>container</a:t>
            </a:r>
            <a:endParaRPr sz="3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7753984" cy="513080"/>
          </a:xfrm>
          <a:prstGeom prst="rect">
            <a:avLst/>
          </a:prstGeom>
        </p:spPr>
        <p:txBody>
          <a:bodyPr vert="horz" wrap="square" lIns="0" tIns="12700" rIns="0" bIns="0" rtlCol="0">
            <a:spAutoFit/>
          </a:bodyPr>
          <a:lstStyle/>
          <a:p>
            <a:pPr marL="12700">
              <a:lnSpc>
                <a:spcPct val="100000"/>
              </a:lnSpc>
              <a:spcBef>
                <a:spcPts val="100"/>
              </a:spcBef>
            </a:pPr>
            <a:r>
              <a:rPr sz="3200" spc="-145" dirty="0">
                <a:solidFill>
                  <a:srgbClr val="11872B"/>
                </a:solidFill>
              </a:rPr>
              <a:t>Extending </a:t>
            </a:r>
            <a:r>
              <a:rPr sz="3200" spc="-120" dirty="0">
                <a:solidFill>
                  <a:srgbClr val="11872B"/>
                </a:solidFill>
              </a:rPr>
              <a:t>base </a:t>
            </a:r>
            <a:r>
              <a:rPr sz="3200" spc="-145" dirty="0">
                <a:solidFill>
                  <a:srgbClr val="11872B"/>
                </a:solidFill>
              </a:rPr>
              <a:t>images </a:t>
            </a:r>
            <a:r>
              <a:rPr sz="3200" spc="-190" dirty="0">
                <a:solidFill>
                  <a:srgbClr val="11872B"/>
                </a:solidFill>
              </a:rPr>
              <a:t>in </a:t>
            </a:r>
            <a:r>
              <a:rPr sz="3200" spc="-150" dirty="0">
                <a:solidFill>
                  <a:srgbClr val="11872B"/>
                </a:solidFill>
              </a:rPr>
              <a:t>your</a:t>
            </a:r>
            <a:r>
              <a:rPr sz="3200" spc="-605" dirty="0">
                <a:solidFill>
                  <a:srgbClr val="11872B"/>
                </a:solidFill>
              </a:rPr>
              <a:t> </a:t>
            </a:r>
            <a:r>
              <a:rPr sz="3200" spc="-135" dirty="0">
                <a:solidFill>
                  <a:srgbClr val="11872B"/>
                </a:solidFill>
              </a:rPr>
              <a:t>Dockerﬁle</a:t>
            </a:r>
            <a:endParaRPr sz="3200"/>
          </a:p>
        </p:txBody>
      </p:sp>
      <p:sp>
        <p:nvSpPr>
          <p:cNvPr id="3" name="object 3"/>
          <p:cNvSpPr/>
          <p:nvPr/>
        </p:nvSpPr>
        <p:spPr>
          <a:xfrm>
            <a:off x="1094870" y="1328143"/>
            <a:ext cx="6692896" cy="50165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961879" y="6391353"/>
            <a:ext cx="4790440" cy="299720"/>
          </a:xfrm>
          <a:prstGeom prst="rect">
            <a:avLst/>
          </a:prstGeom>
        </p:spPr>
        <p:txBody>
          <a:bodyPr vert="horz" wrap="square" lIns="0" tIns="12700" rIns="0" bIns="0" rtlCol="0">
            <a:spAutoFit/>
          </a:bodyPr>
          <a:lstStyle/>
          <a:p>
            <a:pPr marL="12700">
              <a:lnSpc>
                <a:spcPct val="100000"/>
              </a:lnSpc>
              <a:spcBef>
                <a:spcPts val="100"/>
              </a:spcBef>
            </a:pPr>
            <a:r>
              <a:rPr sz="1800" spc="-70" dirty="0">
                <a:solidFill>
                  <a:srgbClr val="11872B"/>
                </a:solidFill>
                <a:latin typeface="Trebuchet MS"/>
                <a:cs typeface="Trebuchet MS"/>
              </a:rPr>
              <a:t>From </a:t>
            </a:r>
            <a:r>
              <a:rPr sz="1800" spc="-85" dirty="0">
                <a:solidFill>
                  <a:srgbClr val="11872B"/>
                </a:solidFill>
                <a:latin typeface="Trebuchet MS"/>
                <a:cs typeface="Trebuchet MS"/>
              </a:rPr>
              <a:t>@jpettazo’s </a:t>
            </a:r>
            <a:r>
              <a:rPr sz="1800" spc="-70" dirty="0">
                <a:solidFill>
                  <a:srgbClr val="11872B"/>
                </a:solidFill>
                <a:latin typeface="Trebuchet MS"/>
                <a:cs typeface="Trebuchet MS"/>
              </a:rPr>
              <a:t>Docker </a:t>
            </a:r>
            <a:r>
              <a:rPr sz="1800" spc="-105" dirty="0">
                <a:solidFill>
                  <a:srgbClr val="11872B"/>
                </a:solidFill>
                <a:latin typeface="Trebuchet MS"/>
                <a:cs typeface="Trebuchet MS"/>
              </a:rPr>
              <a:t>talk </a:t>
            </a:r>
            <a:r>
              <a:rPr sz="1800" spc="-40" dirty="0">
                <a:solidFill>
                  <a:srgbClr val="11872B"/>
                </a:solidFill>
                <a:latin typeface="Trebuchet MS"/>
                <a:cs typeface="Trebuchet MS"/>
              </a:rPr>
              <a:t>20150220</a:t>
            </a:r>
            <a:r>
              <a:rPr sz="1800" spc="-345" dirty="0">
                <a:solidFill>
                  <a:srgbClr val="11872B"/>
                </a:solidFill>
                <a:latin typeface="Trebuchet MS"/>
                <a:cs typeface="Trebuchet MS"/>
              </a:rPr>
              <a:t> </a:t>
            </a:r>
            <a:r>
              <a:rPr sz="1800" spc="-85" dirty="0">
                <a:solidFill>
                  <a:srgbClr val="11872B"/>
                </a:solidFill>
                <a:latin typeface="Trebuchet MS"/>
                <a:cs typeface="Trebuchet MS"/>
              </a:rPr>
              <a:t>#SCaLE13x</a:t>
            </a:r>
            <a:endParaRPr sz="1800">
              <a:latin typeface="Trebuchet MS"/>
              <a:cs typeface="Trebuchet M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9597"/>
            <a:ext cx="4251960" cy="513080"/>
          </a:xfrm>
          <a:prstGeom prst="rect">
            <a:avLst/>
          </a:prstGeom>
        </p:spPr>
        <p:txBody>
          <a:bodyPr vert="horz" wrap="square" lIns="0" tIns="12700" rIns="0" bIns="0" rtlCol="0">
            <a:spAutoFit/>
          </a:bodyPr>
          <a:lstStyle/>
          <a:p>
            <a:pPr marL="12700">
              <a:lnSpc>
                <a:spcPct val="100000"/>
              </a:lnSpc>
              <a:spcBef>
                <a:spcPts val="100"/>
              </a:spcBef>
            </a:pPr>
            <a:r>
              <a:rPr sz="3200" spc="-145" dirty="0">
                <a:solidFill>
                  <a:srgbClr val="11872B"/>
                </a:solidFill>
              </a:rPr>
              <a:t>Your </a:t>
            </a:r>
            <a:r>
              <a:rPr sz="3200" spc="-70" dirty="0">
                <a:solidFill>
                  <a:srgbClr val="11872B"/>
                </a:solidFill>
              </a:rPr>
              <a:t>NGINX</a:t>
            </a:r>
            <a:r>
              <a:rPr sz="3200" spc="-420" dirty="0">
                <a:solidFill>
                  <a:srgbClr val="11872B"/>
                </a:solidFill>
              </a:rPr>
              <a:t> </a:t>
            </a:r>
            <a:r>
              <a:rPr sz="3200" spc="-135" dirty="0">
                <a:solidFill>
                  <a:srgbClr val="11872B"/>
                </a:solidFill>
              </a:rPr>
              <a:t>Dockerﬁle</a:t>
            </a:r>
            <a:endParaRPr sz="3200"/>
          </a:p>
        </p:txBody>
      </p:sp>
      <p:sp>
        <p:nvSpPr>
          <p:cNvPr id="3" name="object 3"/>
          <p:cNvSpPr txBox="1"/>
          <p:nvPr/>
        </p:nvSpPr>
        <p:spPr>
          <a:xfrm>
            <a:off x="457200" y="1449857"/>
            <a:ext cx="8229600" cy="2083435"/>
          </a:xfrm>
          <a:prstGeom prst="rect">
            <a:avLst/>
          </a:prstGeom>
          <a:solidFill>
            <a:srgbClr val="CBCBCB"/>
          </a:solidFill>
          <a:ln w="9524">
            <a:solidFill>
              <a:srgbClr val="000000"/>
            </a:solidFill>
          </a:ln>
        </p:spPr>
        <p:txBody>
          <a:bodyPr vert="horz" wrap="square" lIns="0" tIns="45719" rIns="0" bIns="0" rtlCol="0">
            <a:spAutoFit/>
          </a:bodyPr>
          <a:lstStyle/>
          <a:p>
            <a:pPr marL="91440">
              <a:lnSpc>
                <a:spcPct val="100000"/>
              </a:lnSpc>
              <a:spcBef>
                <a:spcPts val="359"/>
              </a:spcBef>
            </a:pPr>
            <a:r>
              <a:rPr sz="2000" spc="-5" dirty="0">
                <a:latin typeface="Courier New"/>
                <a:cs typeface="Courier New"/>
              </a:rPr>
              <a:t>FROM </a:t>
            </a:r>
            <a:r>
              <a:rPr sz="2000" dirty="0">
                <a:latin typeface="Courier New"/>
                <a:cs typeface="Courier New"/>
              </a:rPr>
              <a:t>nginx</a:t>
            </a:r>
            <a:endParaRPr sz="2000">
              <a:latin typeface="Courier New"/>
              <a:cs typeface="Courier New"/>
            </a:endParaRPr>
          </a:p>
          <a:p>
            <a:pPr marL="91440">
              <a:lnSpc>
                <a:spcPct val="100000"/>
              </a:lnSpc>
              <a:spcBef>
                <a:spcPts val="480"/>
              </a:spcBef>
              <a:tabLst>
                <a:tab pos="1158240" algn="l"/>
              </a:tabLst>
            </a:pPr>
            <a:r>
              <a:rPr sz="2000" spc="-5" dirty="0">
                <a:latin typeface="Courier New"/>
                <a:cs typeface="Courier New"/>
              </a:rPr>
              <a:t>RUN</a:t>
            </a:r>
            <a:r>
              <a:rPr sz="2000" dirty="0">
                <a:latin typeface="Courier New"/>
                <a:cs typeface="Courier New"/>
              </a:rPr>
              <a:t> rm	</a:t>
            </a:r>
            <a:r>
              <a:rPr sz="2000" spc="-5" dirty="0">
                <a:latin typeface="Courier New"/>
                <a:cs typeface="Courier New"/>
              </a:rPr>
              <a:t>/etc/nginx/conf.d/default.conf</a:t>
            </a:r>
            <a:endParaRPr sz="2000">
              <a:latin typeface="Courier New"/>
              <a:cs typeface="Courier New"/>
            </a:endParaRPr>
          </a:p>
          <a:p>
            <a:pPr marL="91440">
              <a:lnSpc>
                <a:spcPct val="100000"/>
              </a:lnSpc>
              <a:spcBef>
                <a:spcPts val="400"/>
              </a:spcBef>
              <a:tabLst>
                <a:tab pos="1158240" algn="l"/>
              </a:tabLst>
            </a:pPr>
            <a:r>
              <a:rPr sz="2000" spc="-5" dirty="0">
                <a:latin typeface="Courier New"/>
                <a:cs typeface="Courier New"/>
              </a:rPr>
              <a:t>RUN</a:t>
            </a:r>
            <a:r>
              <a:rPr sz="2000" dirty="0">
                <a:latin typeface="Courier New"/>
                <a:cs typeface="Courier New"/>
              </a:rPr>
              <a:t> rm	</a:t>
            </a:r>
            <a:r>
              <a:rPr sz="2000" spc="-5" dirty="0">
                <a:latin typeface="Courier New"/>
                <a:cs typeface="Courier New"/>
              </a:rPr>
              <a:t>/etc/nginx/conf.d/example_ssl.conf</a:t>
            </a:r>
            <a:endParaRPr sz="2000">
              <a:latin typeface="Courier New"/>
              <a:cs typeface="Courier New"/>
            </a:endParaRPr>
          </a:p>
          <a:p>
            <a:pPr marL="91440" marR="814069">
              <a:lnSpc>
                <a:spcPct val="120800"/>
              </a:lnSpc>
              <a:tabLst>
                <a:tab pos="2529840" algn="l"/>
              </a:tabLst>
            </a:pPr>
            <a:r>
              <a:rPr sz="2000" spc="-5" dirty="0">
                <a:latin typeface="Courier New"/>
                <a:cs typeface="Courier New"/>
              </a:rPr>
              <a:t>COPY static-html-directory /usr/share/nginx/html  COPY</a:t>
            </a:r>
            <a:r>
              <a:rPr sz="2000" dirty="0">
                <a:latin typeface="Courier New"/>
                <a:cs typeface="Courier New"/>
              </a:rPr>
              <a:t> nginx.conf	/etc/nginx/nginx.conf</a:t>
            </a:r>
            <a:endParaRPr sz="2000">
              <a:latin typeface="Courier New"/>
              <a:cs typeface="Courier New"/>
            </a:endParaRPr>
          </a:p>
        </p:txBody>
      </p:sp>
      <p:sp>
        <p:nvSpPr>
          <p:cNvPr id="4" name="object 4"/>
          <p:cNvSpPr txBox="1"/>
          <p:nvPr/>
        </p:nvSpPr>
        <p:spPr>
          <a:xfrm>
            <a:off x="535940" y="3797071"/>
            <a:ext cx="7639684" cy="2423160"/>
          </a:xfrm>
          <a:prstGeom prst="rect">
            <a:avLst/>
          </a:prstGeom>
        </p:spPr>
        <p:txBody>
          <a:bodyPr vert="horz" wrap="square" lIns="0" tIns="73660" rIns="0" bIns="0" rtlCol="0">
            <a:spAutoFit/>
          </a:bodyPr>
          <a:lstStyle/>
          <a:p>
            <a:pPr marL="355600" indent="-342900">
              <a:lnSpc>
                <a:spcPct val="100000"/>
              </a:lnSpc>
              <a:spcBef>
                <a:spcPts val="580"/>
              </a:spcBef>
              <a:buFont typeface="Arial"/>
              <a:buChar char="•"/>
              <a:tabLst>
                <a:tab pos="354965" algn="l"/>
                <a:tab pos="355600" algn="l"/>
                <a:tab pos="2646045" algn="l"/>
              </a:tabLst>
            </a:pPr>
            <a:r>
              <a:rPr sz="2400" spc="-114" dirty="0">
                <a:latin typeface="DejaVu Sans"/>
                <a:cs typeface="DejaVu Sans"/>
              </a:rPr>
              <a:t>Fancier</a:t>
            </a:r>
            <a:r>
              <a:rPr sz="2400" spc="-190" dirty="0">
                <a:latin typeface="DejaVu Sans"/>
                <a:cs typeface="DejaVu Sans"/>
              </a:rPr>
              <a:t> </a:t>
            </a:r>
            <a:r>
              <a:rPr sz="2400" spc="-95" dirty="0">
                <a:latin typeface="DejaVu Sans"/>
                <a:cs typeface="DejaVu Sans"/>
              </a:rPr>
              <a:t>options	</a:t>
            </a:r>
            <a:r>
              <a:rPr sz="2400" spc="-220" dirty="0">
                <a:latin typeface="DejaVu Sans"/>
                <a:cs typeface="DejaVu Sans"/>
              </a:rPr>
              <a:t>i.e</a:t>
            </a:r>
            <a:r>
              <a:rPr sz="2400" b="1" spc="-220" dirty="0">
                <a:latin typeface="Trebuchet MS"/>
                <a:cs typeface="Trebuchet MS"/>
              </a:rPr>
              <a:t>. </a:t>
            </a:r>
            <a:r>
              <a:rPr sz="2400" b="1" spc="55" dirty="0">
                <a:latin typeface="Trebuchet MS"/>
                <a:cs typeface="Trebuchet MS"/>
              </a:rPr>
              <a:t>more </a:t>
            </a:r>
            <a:r>
              <a:rPr sz="2400" b="1" spc="50" dirty="0">
                <a:latin typeface="Trebuchet MS"/>
                <a:cs typeface="Trebuchet MS"/>
              </a:rPr>
              <a:t>repeatable </a:t>
            </a:r>
            <a:r>
              <a:rPr sz="2400" b="1" spc="100" dirty="0">
                <a:latin typeface="Trebuchet MS"/>
                <a:cs typeface="Trebuchet MS"/>
              </a:rPr>
              <a:t>and</a:t>
            </a:r>
            <a:r>
              <a:rPr sz="2400" b="1" spc="-509" dirty="0">
                <a:latin typeface="Trebuchet MS"/>
                <a:cs typeface="Trebuchet MS"/>
              </a:rPr>
              <a:t> </a:t>
            </a:r>
            <a:r>
              <a:rPr sz="2400" b="1" spc="100" dirty="0">
                <a:latin typeface="Trebuchet MS"/>
                <a:cs typeface="Trebuchet MS"/>
              </a:rPr>
              <a:t>scalable</a:t>
            </a:r>
            <a:endParaRPr sz="2400">
              <a:latin typeface="Trebuchet MS"/>
              <a:cs typeface="Trebuchet MS"/>
            </a:endParaRPr>
          </a:p>
          <a:p>
            <a:pPr marL="755650" lvl="1" indent="-285750">
              <a:lnSpc>
                <a:spcPct val="100000"/>
              </a:lnSpc>
              <a:spcBef>
                <a:spcPts val="400"/>
              </a:spcBef>
              <a:buFont typeface="Arial"/>
              <a:buChar char="–"/>
              <a:tabLst>
                <a:tab pos="755015" algn="l"/>
                <a:tab pos="755650" algn="l"/>
              </a:tabLst>
            </a:pPr>
            <a:r>
              <a:rPr sz="2000" spc="-114" dirty="0">
                <a:latin typeface="DejaVu Sans"/>
                <a:cs typeface="DejaVu Sans"/>
              </a:rPr>
              <a:t>Deﬁning</a:t>
            </a:r>
            <a:r>
              <a:rPr sz="2000" spc="-200" dirty="0">
                <a:latin typeface="DejaVu Sans"/>
                <a:cs typeface="DejaVu Sans"/>
              </a:rPr>
              <a:t> </a:t>
            </a:r>
            <a:r>
              <a:rPr sz="2000" spc="-30" dirty="0">
                <a:latin typeface="DejaVu Sans"/>
                <a:cs typeface="DejaVu Sans"/>
              </a:rPr>
              <a:t>VOLUMEs</a:t>
            </a:r>
            <a:endParaRPr sz="2000">
              <a:latin typeface="DejaVu Sans"/>
              <a:cs typeface="DejaVu Sans"/>
            </a:endParaRPr>
          </a:p>
          <a:p>
            <a:pPr marL="755650" lvl="1" indent="-285750">
              <a:lnSpc>
                <a:spcPct val="100000"/>
              </a:lnSpc>
              <a:spcBef>
                <a:spcPts val="500"/>
              </a:spcBef>
              <a:buFont typeface="Arial"/>
              <a:buChar char="–"/>
              <a:tabLst>
                <a:tab pos="755015" algn="l"/>
                <a:tab pos="755650" algn="l"/>
              </a:tabLst>
            </a:pPr>
            <a:r>
              <a:rPr sz="2000" spc="-70" dirty="0">
                <a:latin typeface="DejaVu Sans"/>
                <a:cs typeface="DejaVu Sans"/>
              </a:rPr>
              <a:t>Using helper</a:t>
            </a:r>
            <a:r>
              <a:rPr sz="2000" spc="-229" dirty="0">
                <a:latin typeface="DejaVu Sans"/>
                <a:cs typeface="DejaVu Sans"/>
              </a:rPr>
              <a:t> </a:t>
            </a:r>
            <a:r>
              <a:rPr sz="2000" spc="-95" dirty="0">
                <a:latin typeface="DejaVu Sans"/>
                <a:cs typeface="DejaVu Sans"/>
              </a:rPr>
              <a:t>containers</a:t>
            </a:r>
            <a:endParaRPr sz="2000">
              <a:latin typeface="DejaVu Sans"/>
              <a:cs typeface="DejaVu Sans"/>
            </a:endParaRPr>
          </a:p>
          <a:p>
            <a:pPr marL="755650" lvl="1" indent="-285750">
              <a:lnSpc>
                <a:spcPct val="100000"/>
              </a:lnSpc>
              <a:spcBef>
                <a:spcPts val="500"/>
              </a:spcBef>
              <a:buFont typeface="Arial"/>
              <a:buChar char="–"/>
              <a:tabLst>
                <a:tab pos="755015" algn="l"/>
                <a:tab pos="755650" algn="l"/>
              </a:tabLst>
            </a:pPr>
            <a:r>
              <a:rPr sz="2000" spc="-80" dirty="0">
                <a:latin typeface="DejaVu Sans"/>
                <a:cs typeface="DejaVu Sans"/>
              </a:rPr>
              <a:t>Linking</a:t>
            </a:r>
            <a:r>
              <a:rPr sz="2000" spc="-130" dirty="0">
                <a:latin typeface="DejaVu Sans"/>
                <a:cs typeface="DejaVu Sans"/>
              </a:rPr>
              <a:t> </a:t>
            </a:r>
            <a:r>
              <a:rPr sz="2000" spc="-95" dirty="0">
                <a:latin typeface="DejaVu Sans"/>
                <a:cs typeface="DejaVu Sans"/>
              </a:rPr>
              <a:t>containers</a:t>
            </a:r>
            <a:endParaRPr sz="2000">
              <a:latin typeface="DejaVu Sans"/>
              <a:cs typeface="DejaVu Sans"/>
            </a:endParaRPr>
          </a:p>
          <a:p>
            <a:pPr>
              <a:lnSpc>
                <a:spcPct val="100000"/>
              </a:lnSpc>
            </a:pPr>
            <a:endParaRPr sz="2300">
              <a:latin typeface="DejaVu Sans"/>
              <a:cs typeface="DejaVu Sans"/>
            </a:endParaRPr>
          </a:p>
          <a:p>
            <a:pPr marL="358140">
              <a:lnSpc>
                <a:spcPct val="100000"/>
              </a:lnSpc>
              <a:spcBef>
                <a:spcPts val="1360"/>
              </a:spcBef>
            </a:pPr>
            <a:r>
              <a:rPr sz="2400" spc="-225" dirty="0">
                <a:solidFill>
                  <a:srgbClr val="11872B"/>
                </a:solidFill>
                <a:latin typeface="Trebuchet MS"/>
                <a:cs typeface="Trebuchet MS"/>
                <a:hlinkClick r:id="rId2"/>
              </a:rPr>
              <a:t>http://nginx.com/blog/deploying-­‐</a:t>
            </a:r>
            <a:r>
              <a:rPr sz="2400" spc="-225" dirty="0">
                <a:solidFill>
                  <a:srgbClr val="11872B"/>
                </a:solidFill>
                <a:latin typeface="Trebuchet MS"/>
                <a:cs typeface="Trebuchet MS"/>
              </a:rPr>
              <a:t>nginx-­‐nginx-­‐plus-­‐docker/</a:t>
            </a:r>
            <a:endParaRPr sz="2400">
              <a:latin typeface="Trebuchet MS"/>
              <a:cs typeface="Trebuchet M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4572000"/>
            <a:ext cx="9144000" cy="2286000"/>
            <a:chOff x="0" y="4572000"/>
            <a:chExt cx="9144000" cy="2286000"/>
          </a:xfrm>
        </p:grpSpPr>
        <p:sp>
          <p:nvSpPr>
            <p:cNvPr id="4" name="object 4"/>
            <p:cNvSpPr/>
            <p:nvPr/>
          </p:nvSpPr>
          <p:spPr>
            <a:xfrm>
              <a:off x="7042899" y="5887563"/>
              <a:ext cx="1458988" cy="33551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4572000"/>
              <a:ext cx="9144000" cy="2285999"/>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870752" y="483615"/>
            <a:ext cx="3935729" cy="1303020"/>
          </a:xfrm>
          <a:prstGeom prst="rect">
            <a:avLst/>
          </a:prstGeom>
        </p:spPr>
        <p:txBody>
          <a:bodyPr vert="horz" wrap="square" lIns="0" tIns="12700" rIns="0" bIns="0" rtlCol="0">
            <a:spAutoFit/>
          </a:bodyPr>
          <a:lstStyle/>
          <a:p>
            <a:pPr marL="12700">
              <a:lnSpc>
                <a:spcPts val="3329"/>
              </a:lnSpc>
              <a:spcBef>
                <a:spcPts val="100"/>
              </a:spcBef>
            </a:pPr>
            <a:r>
              <a:rPr spc="-185" dirty="0"/>
              <a:t>@sarahnovotny</a:t>
            </a:r>
          </a:p>
          <a:p>
            <a:pPr marL="12700" marR="5080">
              <a:lnSpc>
                <a:spcPts val="3400"/>
              </a:lnSpc>
              <a:spcBef>
                <a:spcPts val="50"/>
              </a:spcBef>
            </a:pPr>
            <a:r>
              <a:rPr spc="-95" dirty="0"/>
              <a:t>Chief </a:t>
            </a:r>
            <a:r>
              <a:rPr spc="-150" dirty="0"/>
              <a:t>Evangelist,</a:t>
            </a:r>
            <a:r>
              <a:rPr spc="-325" dirty="0"/>
              <a:t> </a:t>
            </a:r>
            <a:r>
              <a:rPr spc="-60" dirty="0"/>
              <a:t>NGINX  </a:t>
            </a:r>
            <a:r>
              <a:rPr spc="-120" dirty="0"/>
              <a:t>Program </a:t>
            </a:r>
            <a:r>
              <a:rPr spc="-175" dirty="0"/>
              <a:t>Chair,</a:t>
            </a:r>
            <a:r>
              <a:rPr spc="-270" dirty="0"/>
              <a:t> </a:t>
            </a:r>
            <a:r>
              <a:rPr spc="-45" dirty="0"/>
              <a:t>OSCON</a:t>
            </a:r>
          </a:p>
        </p:txBody>
      </p:sp>
      <p:sp>
        <p:nvSpPr>
          <p:cNvPr id="7" name="object 7"/>
          <p:cNvSpPr txBox="1"/>
          <p:nvPr/>
        </p:nvSpPr>
        <p:spPr>
          <a:xfrm>
            <a:off x="870752" y="3036315"/>
            <a:ext cx="7485380" cy="1220470"/>
          </a:xfrm>
          <a:prstGeom prst="rect">
            <a:avLst/>
          </a:prstGeom>
        </p:spPr>
        <p:txBody>
          <a:bodyPr vert="horz" wrap="square" lIns="0" tIns="12700" rIns="0" bIns="0" rtlCol="0">
            <a:spAutoFit/>
          </a:bodyPr>
          <a:lstStyle/>
          <a:p>
            <a:pPr marL="12700">
              <a:lnSpc>
                <a:spcPct val="100000"/>
              </a:lnSpc>
              <a:spcBef>
                <a:spcPts val="100"/>
              </a:spcBef>
            </a:pPr>
            <a:r>
              <a:rPr sz="2800" spc="-125" dirty="0">
                <a:solidFill>
                  <a:srgbClr val="11872B"/>
                </a:solidFill>
                <a:latin typeface="DejaVu Sans"/>
                <a:cs typeface="DejaVu Sans"/>
              </a:rPr>
              <a:t>Thanks </a:t>
            </a:r>
            <a:r>
              <a:rPr sz="2800" spc="-90" dirty="0">
                <a:solidFill>
                  <a:srgbClr val="11872B"/>
                </a:solidFill>
                <a:latin typeface="DejaVu Sans"/>
                <a:cs typeface="DejaVu Sans"/>
              </a:rPr>
              <a:t>for </a:t>
            </a:r>
            <a:r>
              <a:rPr sz="2800" spc="-135" dirty="0">
                <a:solidFill>
                  <a:srgbClr val="11872B"/>
                </a:solidFill>
                <a:latin typeface="DejaVu Sans"/>
                <a:cs typeface="DejaVu Sans"/>
              </a:rPr>
              <a:t>your</a:t>
            </a:r>
            <a:r>
              <a:rPr sz="2800" spc="-515" dirty="0">
                <a:solidFill>
                  <a:srgbClr val="11872B"/>
                </a:solidFill>
                <a:latin typeface="DejaVu Sans"/>
                <a:cs typeface="DejaVu Sans"/>
              </a:rPr>
              <a:t> </a:t>
            </a:r>
            <a:r>
              <a:rPr sz="2800" spc="-210" dirty="0">
                <a:solidFill>
                  <a:srgbClr val="11872B"/>
                </a:solidFill>
                <a:latin typeface="DejaVu Sans"/>
                <a:cs typeface="DejaVu Sans"/>
              </a:rPr>
              <a:t>time!</a:t>
            </a:r>
            <a:endParaRPr sz="2800">
              <a:latin typeface="DejaVu Sans"/>
              <a:cs typeface="DejaVu Sans"/>
            </a:endParaRPr>
          </a:p>
          <a:p>
            <a:pPr marL="12700">
              <a:lnSpc>
                <a:spcPct val="100000"/>
              </a:lnSpc>
              <a:spcBef>
                <a:spcPts val="2445"/>
              </a:spcBef>
            </a:pPr>
            <a:r>
              <a:rPr sz="3000" u="heavy" spc="-90" dirty="0">
                <a:solidFill>
                  <a:srgbClr val="11872B"/>
                </a:solidFill>
                <a:uFill>
                  <a:solidFill>
                    <a:srgbClr val="009638"/>
                  </a:solidFill>
                </a:uFill>
                <a:latin typeface="DejaVu Sans"/>
                <a:cs typeface="DejaVu Sans"/>
                <a:hlinkClick r:id="rId5"/>
              </a:rPr>
              <a:t>http://sarah.is/ExcitedAboutMicroservices</a:t>
            </a:r>
            <a:endParaRPr sz="3000">
              <a:latin typeface="DejaVu Sans"/>
              <a:cs typeface="DejaVu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048000" y="2915919"/>
            <a:ext cx="3303904" cy="751488"/>
          </a:xfrm>
          <a:prstGeom prst="rect">
            <a:avLst/>
          </a:prstGeom>
        </p:spPr>
        <p:txBody>
          <a:bodyPr vert="horz" wrap="square" lIns="0" tIns="12700" rIns="0" bIns="0" rtlCol="0">
            <a:spAutoFit/>
          </a:bodyPr>
          <a:lstStyle/>
          <a:p>
            <a:pPr marL="12700">
              <a:lnSpc>
                <a:spcPct val="100000"/>
              </a:lnSpc>
              <a:spcBef>
                <a:spcPts val="100"/>
              </a:spcBef>
            </a:pPr>
            <a:r>
              <a:rPr lang="en-IN" sz="4800" spc="-120" dirty="0">
                <a:solidFill>
                  <a:srgbClr val="11872B"/>
                </a:solidFill>
              </a:rPr>
              <a:t>Installation</a:t>
            </a:r>
            <a:endParaRPr sz="4800" dirty="0"/>
          </a:p>
        </p:txBody>
      </p:sp>
    </p:spTree>
    <p:extLst>
      <p:ext uri="{BB962C8B-B14F-4D97-AF65-F5344CB8AC3E}">
        <p14:creationId xmlns:p14="http://schemas.microsoft.com/office/powerpoint/2010/main" val="2142770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211974" y="1371600"/>
            <a:ext cx="8732520" cy="3724275"/>
            <a:chOff x="211974" y="1371600"/>
            <a:chExt cx="8732520" cy="3724275"/>
          </a:xfrm>
        </p:grpSpPr>
        <p:sp>
          <p:nvSpPr>
            <p:cNvPr id="4" name="object 4"/>
            <p:cNvSpPr/>
            <p:nvPr/>
          </p:nvSpPr>
          <p:spPr>
            <a:xfrm>
              <a:off x="211974" y="1371600"/>
              <a:ext cx="8732519" cy="372409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76468" y="1417637"/>
              <a:ext cx="8605520" cy="3595370"/>
            </a:xfrm>
            <a:custGeom>
              <a:avLst/>
              <a:gdLst/>
              <a:ahLst/>
              <a:cxnLst/>
              <a:rect l="l" t="t" r="r" b="b"/>
              <a:pathLst>
                <a:path w="8605520" h="3595370">
                  <a:moveTo>
                    <a:pt x="8605098" y="0"/>
                  </a:moveTo>
                  <a:lnTo>
                    <a:pt x="0" y="0"/>
                  </a:lnTo>
                  <a:lnTo>
                    <a:pt x="0" y="3595281"/>
                  </a:lnTo>
                  <a:lnTo>
                    <a:pt x="8605098" y="3595281"/>
                  </a:lnTo>
                  <a:lnTo>
                    <a:pt x="8605098" y="0"/>
                  </a:lnTo>
                  <a:close/>
                </a:path>
              </a:pathLst>
            </a:custGeom>
            <a:solidFill>
              <a:srgbClr val="000000"/>
            </a:solidFill>
          </p:spPr>
          <p:txBody>
            <a:bodyPr wrap="square" lIns="0" tIns="0" rIns="0" bIns="0" rtlCol="0"/>
            <a:lstStyle/>
            <a:p>
              <a:endParaRPr/>
            </a:p>
          </p:txBody>
        </p:sp>
        <p:sp>
          <p:nvSpPr>
            <p:cNvPr id="6" name="object 6"/>
            <p:cNvSpPr/>
            <p:nvPr/>
          </p:nvSpPr>
          <p:spPr>
            <a:xfrm>
              <a:off x="276468" y="1417637"/>
              <a:ext cx="8605520" cy="3595370"/>
            </a:xfrm>
            <a:custGeom>
              <a:avLst/>
              <a:gdLst/>
              <a:ahLst/>
              <a:cxnLst/>
              <a:rect l="l" t="t" r="r" b="b"/>
              <a:pathLst>
                <a:path w="8605520" h="3595370">
                  <a:moveTo>
                    <a:pt x="0" y="0"/>
                  </a:moveTo>
                  <a:lnTo>
                    <a:pt x="8605093" y="0"/>
                  </a:lnTo>
                  <a:lnTo>
                    <a:pt x="8605093" y="3595277"/>
                  </a:lnTo>
                  <a:lnTo>
                    <a:pt x="0" y="3595277"/>
                  </a:lnTo>
                  <a:lnTo>
                    <a:pt x="0" y="0"/>
                  </a:lnTo>
                  <a:close/>
                </a:path>
              </a:pathLst>
            </a:custGeom>
            <a:ln w="38099">
              <a:solidFill>
                <a:srgbClr val="FFFFFF"/>
              </a:solidFill>
            </a:ln>
          </p:spPr>
          <p:txBody>
            <a:bodyPr wrap="square" lIns="0" tIns="0" rIns="0" bIns="0" rtlCol="0"/>
            <a:lstStyle/>
            <a:p>
              <a:endParaRPr/>
            </a:p>
          </p:txBody>
        </p:sp>
      </p:grpSp>
      <p:sp>
        <p:nvSpPr>
          <p:cNvPr id="7" name="object 7"/>
          <p:cNvSpPr txBox="1">
            <a:spLocks noGrp="1"/>
          </p:cNvSpPr>
          <p:nvPr>
            <p:ph type="body" idx="1"/>
          </p:nvPr>
        </p:nvSpPr>
        <p:spPr>
          <a:prstGeom prst="rect">
            <a:avLst/>
          </a:prstGeom>
        </p:spPr>
        <p:txBody>
          <a:bodyPr vert="horz" wrap="square" lIns="0" tIns="113665" rIns="0" bIns="0" rtlCol="0">
            <a:spAutoFit/>
          </a:bodyPr>
          <a:lstStyle/>
          <a:p>
            <a:pPr marL="104775">
              <a:lnSpc>
                <a:spcPts val="1530"/>
              </a:lnSpc>
              <a:spcBef>
                <a:spcPts val="895"/>
              </a:spcBef>
            </a:pPr>
            <a:r>
              <a:rPr dirty="0">
                <a:solidFill>
                  <a:srgbClr val="A6A6A6"/>
                </a:solidFill>
              </a:rPr>
              <a:t>$ </a:t>
            </a:r>
            <a:r>
              <a:rPr dirty="0">
                <a:hlinkClick r:id="rId4"/>
              </a:rPr>
              <a:t>wget</a:t>
            </a:r>
            <a:r>
              <a:rPr spc="-5" dirty="0">
                <a:hlinkClick r:id="rId4"/>
              </a:rPr>
              <a:t> </a:t>
            </a:r>
            <a:r>
              <a:rPr dirty="0">
                <a:hlinkClick r:id="rId4"/>
              </a:rPr>
              <a:t>http://nginx.org/keys/nginx_signing.key</a:t>
            </a:r>
          </a:p>
          <a:p>
            <a:pPr marL="104775">
              <a:lnSpc>
                <a:spcPts val="1530"/>
              </a:lnSpc>
            </a:pPr>
            <a:r>
              <a:rPr dirty="0">
                <a:solidFill>
                  <a:srgbClr val="A6A6A6"/>
                </a:solidFill>
              </a:rPr>
              <a:t>$ </a:t>
            </a:r>
            <a:r>
              <a:rPr dirty="0"/>
              <a:t>sudo </a:t>
            </a:r>
            <a:r>
              <a:rPr spc="-5" dirty="0"/>
              <a:t>apt-key add</a:t>
            </a:r>
            <a:r>
              <a:rPr spc="-10" dirty="0"/>
              <a:t> </a:t>
            </a:r>
            <a:r>
              <a:rPr dirty="0"/>
              <a:t>nginx_signing.key</a:t>
            </a:r>
          </a:p>
          <a:p>
            <a:pPr marL="13970">
              <a:lnSpc>
                <a:spcPct val="100000"/>
              </a:lnSpc>
              <a:spcBef>
                <a:spcPts val="10"/>
              </a:spcBef>
            </a:pPr>
            <a:endParaRPr sz="1350" dirty="0"/>
          </a:p>
          <a:p>
            <a:pPr marL="104775">
              <a:lnSpc>
                <a:spcPct val="100000"/>
              </a:lnSpc>
            </a:pPr>
            <a:r>
              <a:rPr dirty="0">
                <a:solidFill>
                  <a:srgbClr val="A6A6A6"/>
                </a:solidFill>
              </a:rPr>
              <a:t># </a:t>
            </a:r>
            <a:r>
              <a:rPr spc="-5" dirty="0"/>
              <a:t>cat </a:t>
            </a:r>
            <a:r>
              <a:rPr dirty="0"/>
              <a:t>&gt;</a:t>
            </a:r>
            <a:r>
              <a:rPr spc="-5" dirty="0"/>
              <a:t> /etc/apt/sources.list.d/nginx.list</a:t>
            </a:r>
          </a:p>
          <a:p>
            <a:pPr marL="104775">
              <a:lnSpc>
                <a:spcPts val="1530"/>
              </a:lnSpc>
              <a:spcBef>
                <a:spcPts val="40"/>
              </a:spcBef>
            </a:pPr>
            <a:r>
              <a:rPr spc="-5" dirty="0">
                <a:solidFill>
                  <a:srgbClr val="A6A6A6"/>
                </a:solidFill>
              </a:rPr>
              <a:t>deb </a:t>
            </a:r>
            <a:r>
              <a:rPr spc="-5" dirty="0">
                <a:solidFill>
                  <a:srgbClr val="A6A6A6"/>
                </a:solidFill>
                <a:hlinkClick r:id="rId5"/>
              </a:rPr>
              <a:t>http://nginx.org/packages/mainline/ubuntu/ </a:t>
            </a:r>
            <a:r>
              <a:rPr spc="-5" dirty="0">
                <a:solidFill>
                  <a:srgbClr val="A6A6A6"/>
                </a:solidFill>
              </a:rPr>
              <a:t>trusty</a:t>
            </a:r>
            <a:r>
              <a:rPr spc="10" dirty="0">
                <a:solidFill>
                  <a:srgbClr val="A6A6A6"/>
                </a:solidFill>
              </a:rPr>
              <a:t> </a:t>
            </a:r>
            <a:r>
              <a:rPr dirty="0">
                <a:solidFill>
                  <a:srgbClr val="A6A6A6"/>
                </a:solidFill>
              </a:rPr>
              <a:t>nginx</a:t>
            </a:r>
          </a:p>
          <a:p>
            <a:pPr marL="104775">
              <a:lnSpc>
                <a:spcPts val="1530"/>
              </a:lnSpc>
            </a:pPr>
            <a:r>
              <a:rPr dirty="0">
                <a:solidFill>
                  <a:srgbClr val="A6A6A6"/>
                </a:solidFill>
                <a:hlinkClick r:id="rId5"/>
              </a:rPr>
              <a:t>deb-src </a:t>
            </a:r>
            <a:r>
              <a:rPr spc="-5" dirty="0">
                <a:solidFill>
                  <a:srgbClr val="A6A6A6"/>
                </a:solidFill>
                <a:hlinkClick r:id="rId5"/>
              </a:rPr>
              <a:t>http://nginx.org/packages/mainline/ubuntu/ </a:t>
            </a:r>
            <a:r>
              <a:rPr spc="-5" dirty="0">
                <a:solidFill>
                  <a:srgbClr val="A6A6A6"/>
                </a:solidFill>
              </a:rPr>
              <a:t>trusty</a:t>
            </a:r>
            <a:r>
              <a:rPr spc="10" dirty="0">
                <a:solidFill>
                  <a:srgbClr val="A6A6A6"/>
                </a:solidFill>
              </a:rPr>
              <a:t> </a:t>
            </a:r>
            <a:r>
              <a:rPr dirty="0">
                <a:solidFill>
                  <a:srgbClr val="A6A6A6"/>
                </a:solidFill>
              </a:rPr>
              <a:t>nginx</a:t>
            </a:r>
          </a:p>
          <a:p>
            <a:pPr marL="13970">
              <a:lnSpc>
                <a:spcPct val="100000"/>
              </a:lnSpc>
              <a:spcBef>
                <a:spcPts val="50"/>
              </a:spcBef>
            </a:pPr>
            <a:endParaRPr sz="1400" dirty="0"/>
          </a:p>
          <a:p>
            <a:pPr marL="104775">
              <a:lnSpc>
                <a:spcPts val="1530"/>
              </a:lnSpc>
              <a:spcBef>
                <a:spcPts val="5"/>
              </a:spcBef>
            </a:pPr>
            <a:r>
              <a:rPr dirty="0">
                <a:solidFill>
                  <a:srgbClr val="A6A6A6"/>
                </a:solidFill>
              </a:rPr>
              <a:t># </a:t>
            </a:r>
            <a:r>
              <a:rPr spc="-5" dirty="0"/>
              <a:t>apt-get</a:t>
            </a:r>
            <a:r>
              <a:rPr spc="-10" dirty="0"/>
              <a:t> </a:t>
            </a:r>
            <a:r>
              <a:rPr dirty="0"/>
              <a:t>update</a:t>
            </a:r>
          </a:p>
          <a:p>
            <a:pPr marL="104775">
              <a:lnSpc>
                <a:spcPts val="1530"/>
              </a:lnSpc>
            </a:pPr>
            <a:r>
              <a:rPr dirty="0">
                <a:solidFill>
                  <a:srgbClr val="A6A6A6"/>
                </a:solidFill>
              </a:rPr>
              <a:t># </a:t>
            </a:r>
            <a:r>
              <a:rPr spc="-5" dirty="0"/>
              <a:t>apt-cache policy </a:t>
            </a:r>
            <a:r>
              <a:rPr dirty="0"/>
              <a:t>nginx</a:t>
            </a:r>
          </a:p>
          <a:p>
            <a:pPr marL="104775">
              <a:lnSpc>
                <a:spcPct val="100000"/>
              </a:lnSpc>
              <a:spcBef>
                <a:spcPts val="40"/>
              </a:spcBef>
            </a:pPr>
            <a:r>
              <a:rPr dirty="0">
                <a:solidFill>
                  <a:srgbClr val="A6A6A6"/>
                </a:solidFill>
              </a:rPr>
              <a:t>nginx:</a:t>
            </a:r>
          </a:p>
          <a:p>
            <a:pPr marL="303530" marR="5830570">
              <a:lnSpc>
                <a:spcPct val="99400"/>
              </a:lnSpc>
              <a:spcBef>
                <a:spcPts val="45"/>
              </a:spcBef>
            </a:pPr>
            <a:r>
              <a:rPr spc="-5" dirty="0">
                <a:solidFill>
                  <a:srgbClr val="A6A6A6"/>
                </a:solidFill>
              </a:rPr>
              <a:t>Installed: </a:t>
            </a:r>
            <a:r>
              <a:rPr dirty="0">
                <a:solidFill>
                  <a:srgbClr val="A6A6A6"/>
                </a:solidFill>
              </a:rPr>
              <a:t>(none)  </a:t>
            </a:r>
            <a:r>
              <a:rPr spc="-5" dirty="0">
                <a:solidFill>
                  <a:srgbClr val="A6A6A6"/>
                </a:solidFill>
              </a:rPr>
              <a:t>Candidate:</a:t>
            </a:r>
            <a:r>
              <a:rPr spc="-95" dirty="0">
                <a:solidFill>
                  <a:srgbClr val="A6A6A6"/>
                </a:solidFill>
              </a:rPr>
              <a:t> </a:t>
            </a:r>
            <a:r>
              <a:rPr dirty="0">
                <a:solidFill>
                  <a:srgbClr val="A6A6A6"/>
                </a:solidFill>
              </a:rPr>
              <a:t>1.7.0-1~trusty  </a:t>
            </a:r>
            <a:r>
              <a:rPr spc="-5" dirty="0">
                <a:solidFill>
                  <a:srgbClr val="A6A6A6"/>
                </a:solidFill>
              </a:rPr>
              <a:t>Version</a:t>
            </a:r>
            <a:r>
              <a:rPr spc="-15" dirty="0">
                <a:solidFill>
                  <a:srgbClr val="A6A6A6"/>
                </a:solidFill>
              </a:rPr>
              <a:t> </a:t>
            </a:r>
            <a:r>
              <a:rPr dirty="0">
                <a:solidFill>
                  <a:srgbClr val="A6A6A6"/>
                </a:solidFill>
              </a:rPr>
              <a:t>table:</a:t>
            </a:r>
          </a:p>
          <a:p>
            <a:pPr marL="600710">
              <a:lnSpc>
                <a:spcPts val="1500"/>
              </a:lnSpc>
            </a:pPr>
            <a:r>
              <a:rPr spc="-5" dirty="0">
                <a:solidFill>
                  <a:srgbClr val="A6A6A6"/>
                </a:solidFill>
              </a:rPr>
              <a:t>1.7.0-1~trusty</a:t>
            </a:r>
            <a:r>
              <a:rPr spc="-100" dirty="0">
                <a:solidFill>
                  <a:srgbClr val="A6A6A6"/>
                </a:solidFill>
              </a:rPr>
              <a:t> </a:t>
            </a:r>
            <a:r>
              <a:rPr dirty="0">
                <a:solidFill>
                  <a:srgbClr val="A6A6A6"/>
                </a:solidFill>
              </a:rPr>
              <a:t>0</a:t>
            </a:r>
          </a:p>
          <a:p>
            <a:pPr marL="600710" marR="381635" indent="297180">
              <a:lnSpc>
                <a:spcPct val="102600"/>
              </a:lnSpc>
            </a:pPr>
            <a:r>
              <a:rPr spc="-5" dirty="0">
                <a:solidFill>
                  <a:srgbClr val="A6A6A6"/>
                </a:solidFill>
              </a:rPr>
              <a:t>50</a:t>
            </a:r>
            <a:r>
              <a:rPr spc="-5" dirty="0">
                <a:solidFill>
                  <a:srgbClr val="A6A6A6"/>
                </a:solidFill>
                <a:hlinkClick r:id="rId5"/>
              </a:rPr>
              <a:t>0 http://nginx.org/packages/mainline/ubuntu/</a:t>
            </a:r>
            <a:r>
              <a:rPr spc="-5" dirty="0">
                <a:solidFill>
                  <a:srgbClr val="A6A6A6"/>
                </a:solidFill>
              </a:rPr>
              <a:t> </a:t>
            </a:r>
            <a:r>
              <a:rPr dirty="0">
                <a:solidFill>
                  <a:srgbClr val="A6A6A6"/>
                </a:solidFill>
              </a:rPr>
              <a:t>trusty/nginx </a:t>
            </a:r>
            <a:r>
              <a:rPr spc="-5" dirty="0">
                <a:solidFill>
                  <a:srgbClr val="A6A6A6"/>
                </a:solidFill>
              </a:rPr>
              <a:t>amd64 </a:t>
            </a:r>
            <a:r>
              <a:rPr dirty="0">
                <a:solidFill>
                  <a:srgbClr val="A6A6A6"/>
                </a:solidFill>
              </a:rPr>
              <a:t>Packages  </a:t>
            </a:r>
            <a:r>
              <a:rPr spc="-5" dirty="0">
                <a:solidFill>
                  <a:srgbClr val="A6A6A6"/>
                </a:solidFill>
              </a:rPr>
              <a:t>1.4.6-1ubuntu3</a:t>
            </a:r>
            <a:r>
              <a:rPr spc="-10" dirty="0">
                <a:solidFill>
                  <a:srgbClr val="A6A6A6"/>
                </a:solidFill>
              </a:rPr>
              <a:t> </a:t>
            </a:r>
            <a:r>
              <a:rPr dirty="0">
                <a:solidFill>
                  <a:srgbClr val="A6A6A6"/>
                </a:solidFill>
              </a:rPr>
              <a:t>0</a:t>
            </a:r>
          </a:p>
          <a:p>
            <a:pPr marL="897890">
              <a:lnSpc>
                <a:spcPts val="1500"/>
              </a:lnSpc>
            </a:pPr>
            <a:r>
              <a:rPr spc="-5" dirty="0">
                <a:solidFill>
                  <a:srgbClr val="A6A6A6"/>
                </a:solidFill>
              </a:rPr>
              <a:t>50</a:t>
            </a:r>
            <a:r>
              <a:rPr spc="-5" dirty="0">
                <a:solidFill>
                  <a:srgbClr val="A6A6A6"/>
                </a:solidFill>
                <a:hlinkClick r:id="rId6"/>
              </a:rPr>
              <a:t>0 http://us.archive.ubuntu.com/ubuntu/</a:t>
            </a:r>
            <a:r>
              <a:rPr spc="-5" dirty="0">
                <a:solidFill>
                  <a:srgbClr val="A6A6A6"/>
                </a:solidFill>
              </a:rPr>
              <a:t> </a:t>
            </a:r>
            <a:r>
              <a:rPr dirty="0">
                <a:solidFill>
                  <a:srgbClr val="A6A6A6"/>
                </a:solidFill>
              </a:rPr>
              <a:t>trusty/main </a:t>
            </a:r>
            <a:r>
              <a:rPr spc="-5" dirty="0">
                <a:solidFill>
                  <a:srgbClr val="A6A6A6"/>
                </a:solidFill>
              </a:rPr>
              <a:t>amd64</a:t>
            </a:r>
            <a:r>
              <a:rPr spc="30" dirty="0">
                <a:solidFill>
                  <a:srgbClr val="A6A6A6"/>
                </a:solidFill>
              </a:rPr>
              <a:t> </a:t>
            </a:r>
            <a:r>
              <a:rPr dirty="0">
                <a:solidFill>
                  <a:srgbClr val="A6A6A6"/>
                </a:solidFill>
              </a:rPr>
              <a:t>Packages</a:t>
            </a:r>
          </a:p>
        </p:txBody>
      </p:sp>
      <p:sp>
        <p:nvSpPr>
          <p:cNvPr id="8" name="object 8"/>
          <p:cNvSpPr txBox="1">
            <a:spLocks noGrp="1"/>
          </p:cNvSpPr>
          <p:nvPr>
            <p:ph type="title"/>
          </p:nvPr>
        </p:nvSpPr>
        <p:spPr>
          <a:xfrm>
            <a:off x="535940" y="307657"/>
            <a:ext cx="5026660" cy="513080"/>
          </a:xfrm>
          <a:prstGeom prst="rect">
            <a:avLst/>
          </a:prstGeom>
        </p:spPr>
        <p:txBody>
          <a:bodyPr vert="horz" wrap="square" lIns="0" tIns="12700" rIns="0" bIns="0" rtlCol="0">
            <a:spAutoFit/>
          </a:bodyPr>
          <a:lstStyle/>
          <a:p>
            <a:pPr marL="12700">
              <a:lnSpc>
                <a:spcPct val="100000"/>
              </a:lnSpc>
              <a:spcBef>
                <a:spcPts val="100"/>
              </a:spcBef>
            </a:pPr>
            <a:r>
              <a:rPr sz="3200" spc="-145" dirty="0">
                <a:solidFill>
                  <a:srgbClr val="11872B"/>
                </a:solidFill>
              </a:rPr>
              <a:t>Traditional</a:t>
            </a:r>
            <a:r>
              <a:rPr sz="3200" spc="-320" dirty="0">
                <a:solidFill>
                  <a:srgbClr val="11872B"/>
                </a:solidFill>
              </a:rPr>
              <a:t> </a:t>
            </a:r>
            <a:r>
              <a:rPr sz="3200" spc="-150" dirty="0">
                <a:solidFill>
                  <a:srgbClr val="11872B"/>
                </a:solidFill>
              </a:rPr>
              <a:t>Installation</a:t>
            </a:r>
            <a:endParaRPr sz="3200" dirty="0"/>
          </a:p>
        </p:txBody>
      </p:sp>
      <p:sp>
        <p:nvSpPr>
          <p:cNvPr id="9" name="object 9"/>
          <p:cNvSpPr txBox="1"/>
          <p:nvPr/>
        </p:nvSpPr>
        <p:spPr>
          <a:xfrm>
            <a:off x="4070060" y="5983697"/>
            <a:ext cx="4739005" cy="299720"/>
          </a:xfrm>
          <a:prstGeom prst="rect">
            <a:avLst/>
          </a:prstGeom>
        </p:spPr>
        <p:txBody>
          <a:bodyPr vert="horz" wrap="square" lIns="0" tIns="12700" rIns="0" bIns="0" rtlCol="0">
            <a:spAutoFit/>
          </a:bodyPr>
          <a:lstStyle/>
          <a:p>
            <a:pPr marL="12700">
              <a:lnSpc>
                <a:spcPct val="100000"/>
              </a:lnSpc>
              <a:spcBef>
                <a:spcPts val="100"/>
              </a:spcBef>
            </a:pPr>
            <a:r>
              <a:rPr sz="1800" u="sng" spc="-100" dirty="0">
                <a:solidFill>
                  <a:srgbClr val="11872B"/>
                </a:solidFill>
                <a:uFill>
                  <a:solidFill>
                    <a:srgbClr val="009638"/>
                  </a:solidFill>
                </a:uFill>
                <a:latin typeface="Trebuchet MS"/>
                <a:cs typeface="Trebuchet MS"/>
                <a:hlinkClick r:id="rId7"/>
              </a:rPr>
              <a:t>http://nginx.org/en/linux_packages.html#mainline</a:t>
            </a:r>
            <a:endParaRPr sz="180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1098</TotalTime>
  <Words>2588</Words>
  <Application>Microsoft Office PowerPoint</Application>
  <PresentationFormat>On-screen Show (4:3)</PresentationFormat>
  <Paragraphs>437</Paragraphs>
  <Slides>79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Arial</vt:lpstr>
      <vt:lpstr>Arial</vt:lpstr>
      <vt:lpstr>Calibri</vt:lpstr>
      <vt:lpstr>Courier New</vt:lpstr>
      <vt:lpstr>DejaVu Sans</vt:lpstr>
      <vt:lpstr>Open Sans</vt:lpstr>
      <vt:lpstr>Sailec-Regular</vt:lpstr>
      <vt:lpstr>Times New Roman</vt:lpstr>
      <vt:lpstr>Trebuchet MS</vt:lpstr>
      <vt:lpstr>Office Theme</vt:lpstr>
      <vt:lpstr>PowerPoint Presentation</vt:lpstr>
      <vt:lpstr>PowerPoint Presentation</vt:lpstr>
      <vt:lpstr>Core NGINX functionality includes   - Webserver with high performance and stability - HTTP server capabilities - proxy server - reverse proxy server - load balancer for HTTP, TCP and UDP servers - caching services  </vt:lpstr>
      <vt:lpstr>The origin</vt:lpstr>
      <vt:lpstr>High Concurrency</vt:lpstr>
      <vt:lpstr>Low Memory Use</vt:lpstr>
      <vt:lpstr>PowerPoint Presentation</vt:lpstr>
      <vt:lpstr>Installation</vt:lpstr>
      <vt:lpstr>Traditional Installation</vt:lpstr>
      <vt:lpstr>Installation at ubuntu 16.04</vt:lpstr>
      <vt:lpstr>Verify it’s working</vt:lpstr>
      <vt:lpstr>The basic components</vt:lpstr>
      <vt:lpstr>PowerPoint Presentation</vt:lpstr>
      <vt:lpstr>NGINX processes</vt:lpstr>
      <vt:lpstr>Basic NGINX commands</vt:lpstr>
      <vt:lpstr>Lab  : Install Nginx</vt:lpstr>
      <vt:lpstr>The NGINX conﬁguration ﬁle</vt:lpstr>
      <vt:lpstr>Conﬁguration directives</vt:lpstr>
      <vt:lpstr>Directives</vt:lpstr>
      <vt:lpstr>PowerPoint Presentation</vt:lpstr>
      <vt:lpstr>Contexts</vt:lpstr>
      <vt:lpstr>Lab  : Nginx basic configuration</vt:lpstr>
      <vt:lpstr>Specify the Server Block</vt:lpstr>
      <vt:lpstr>Specify the Server Block</vt:lpstr>
      <vt:lpstr>Location Block</vt:lpstr>
      <vt:lpstr>Example Server and Location</vt:lpstr>
      <vt:lpstr>Lab  : Nginx configuration for directives and location</vt:lpstr>
      <vt:lpstr>The Include directive</vt:lpstr>
      <vt:lpstr>Deﬁning server names</vt:lpstr>
      <vt:lpstr>Lab  : Nginx configuration for include directive for sites-enabled</vt:lpstr>
      <vt:lpstr>Proxy server (forward proxy)</vt:lpstr>
      <vt:lpstr>PowerPoint Presentation</vt:lpstr>
      <vt:lpstr>Lab  : Nginx configuration as proxy server and virtual host</vt:lpstr>
      <vt:lpstr>Reverse Proxy server</vt:lpstr>
      <vt:lpstr>Load Balancing</vt:lpstr>
      <vt:lpstr>Proxying to the upstream block</vt:lpstr>
      <vt:lpstr>Specifying server priorities</vt:lpstr>
      <vt:lpstr>Lab  : Reverse proxy</vt:lpstr>
      <vt:lpstr>PowerPoint Presentation</vt:lpstr>
      <vt:lpstr>What Is NGINX Plus?</vt:lpstr>
      <vt:lpstr>Nginx – Plus Installation</vt:lpstr>
      <vt:lpstr>Nginx Plus API &amp;  HTTP Authentication</vt:lpstr>
      <vt:lpstr>Lab : Nginx Plus API &amp;  HTTP Authentication</vt:lpstr>
      <vt:lpstr>Nginx Plus – Health Check</vt:lpstr>
      <vt:lpstr>Nginx Plus – Health Check</vt:lpstr>
      <vt:lpstr>Nginx Plus – Health Check</vt:lpstr>
      <vt:lpstr>Lab – Health Check</vt:lpstr>
      <vt:lpstr>Nginx Plus - Encryption</vt:lpstr>
      <vt:lpstr>PowerPoint Presentation</vt:lpstr>
      <vt:lpstr>Conﬁguring a HTTPS server</vt:lpstr>
      <vt:lpstr>Lab – Encryption using SSL</vt:lpstr>
      <vt:lpstr>Nginx Plus – Performance Tuning Practices</vt:lpstr>
      <vt:lpstr>1. SSL session cache</vt:lpstr>
      <vt:lpstr>Session cache example</vt:lpstr>
      <vt:lpstr>2. Enable gzip compression</vt:lpstr>
      <vt:lpstr>3. Optimized Logging</vt:lpstr>
      <vt:lpstr>Logging best practices</vt:lpstr>
      <vt:lpstr>PowerPoint Presentation</vt:lpstr>
      <vt:lpstr>5. Deﬁning the cache path</vt:lpstr>
      <vt:lpstr>Deﬁning the cache path</vt:lpstr>
      <vt:lpstr>6. Conﬁguring the proxy cache</vt:lpstr>
      <vt:lpstr>7. Disable access logs</vt:lpstr>
      <vt:lpstr>8. Adjust work processes</vt:lpstr>
      <vt:lpstr>9. Maximize work connections</vt:lpstr>
      <vt:lpstr>Lab – Performance Tuning Practices</vt:lpstr>
      <vt:lpstr>Now with  more Docker</vt:lpstr>
      <vt:lpstr>registry.hub.docker.com</vt:lpstr>
      <vt:lpstr>Dockerﬁle</vt:lpstr>
      <vt:lpstr>Run our Docker container</vt:lpstr>
      <vt:lpstr>Exploring our Docker container</vt:lpstr>
      <vt:lpstr>Extending base images in your Dockerﬁle</vt:lpstr>
      <vt:lpstr>Your NGINX Dockerﬁle</vt:lpstr>
      <vt:lpstr>@sarahnovotny Chief Evangelist, NGINX  Program Chair, OSCON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Puneet Kumar Bhatia</cp:lastModifiedBy>
  <cp:revision>99</cp:revision>
  <dcterms:created xsi:type="dcterms:W3CDTF">2019-12-10T11:07:21Z</dcterms:created>
  <dcterms:modified xsi:type="dcterms:W3CDTF">2019-12-12T18:08:54Z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2019-12-10T00:00:00Z</vt:filetime>
  </property>
  <property fmtid="{D5CDD505-2E9C-101B-9397-08002B2CF9AE}" pid="3" name="MSIP_Label_455b24b8-e69b-4583-bfd0-d64b5cee0119_Enabled">
    <vt:lpwstr>True</vt:lpwstr>
  </property>
  <property fmtid="{D5CDD505-2E9C-101B-9397-08002B2CF9AE}" pid="4" name="MSIP_Label_455b24b8-e69b-4583-bfd0-d64b5cee0119_SiteId">
    <vt:lpwstr>05d75c05-fa1a-42e7-9cf1-eb416c396f2d</vt:lpwstr>
  </property>
  <property fmtid="{D5CDD505-2E9C-101B-9397-08002B2CF9AE}" pid="5" name="MSIP_Label_455b24b8-e69b-4583-bfd0-d64b5cee0119_Owner">
    <vt:lpwstr>puneetkumar.bhatia@maersk.com</vt:lpwstr>
  </property>
  <property fmtid="{D5CDD505-2E9C-101B-9397-08002B2CF9AE}" pid="6" name="MSIP_Label_455b24b8-e69b-4583-bfd0-d64b5cee0119_SetDate">
    <vt:lpwstr>2019-12-10T11:58:31.4394683Z</vt:lpwstr>
  </property>
  <property fmtid="{D5CDD505-2E9C-101B-9397-08002B2CF9AE}" pid="7" name="MSIP_Label_455b24b8-e69b-4583-bfd0-d64b5cee0119_Name">
    <vt:lpwstr>Public</vt:lpwstr>
  </property>
  <property fmtid="{D5CDD505-2E9C-101B-9397-08002B2CF9AE}" pid="8" name="MSIP_Label_455b24b8-e69b-4583-bfd0-d64b5cee0119_Application">
    <vt:lpwstr>Microsoft Azure Information Protection</vt:lpwstr>
  </property>
  <property fmtid="{D5CDD505-2E9C-101B-9397-08002B2CF9AE}" pid="9" name="MSIP_Label_455b24b8-e69b-4583-bfd0-d64b5cee0119_ActionId">
    <vt:lpwstr>12f43fc1-7411-4b04-b0be-5765a49b0604</vt:lpwstr>
  </property>
  <property fmtid="{D5CDD505-2E9C-101B-9397-08002B2CF9AE}" pid="10" name="MSIP_Label_455b24b8-e69b-4583-bfd0-d64b5cee0119_Extended_MSFT_Method">
    <vt:lpwstr>Manual</vt:lpwstr>
  </property>
  <property fmtid="{D5CDD505-2E9C-101B-9397-08002B2CF9AE}" pid="11" name="Sensitivity">
    <vt:lpwstr>Public</vt:lpwstr>
  </property>
</Properties>
</file>